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52"/>
  </p:notesMasterIdLst>
  <p:sldIdLst>
    <p:sldId id="256" r:id="rId2"/>
    <p:sldId id="257" r:id="rId3"/>
    <p:sldId id="258" r:id="rId4"/>
    <p:sldId id="261" r:id="rId5"/>
    <p:sldId id="272" r:id="rId6"/>
    <p:sldId id="262" r:id="rId7"/>
    <p:sldId id="263" r:id="rId8"/>
    <p:sldId id="264" r:id="rId9"/>
    <p:sldId id="265" r:id="rId10"/>
    <p:sldId id="266" r:id="rId11"/>
    <p:sldId id="267" r:id="rId12"/>
    <p:sldId id="268" r:id="rId13"/>
    <p:sldId id="269" r:id="rId14"/>
    <p:sldId id="270" r:id="rId15"/>
    <p:sldId id="271" r:id="rId16"/>
    <p:sldId id="260" r:id="rId17"/>
    <p:sldId id="259" r:id="rId18"/>
    <p:sldId id="276" r:id="rId19"/>
    <p:sldId id="277" r:id="rId20"/>
    <p:sldId id="278" r:id="rId21"/>
    <p:sldId id="279" r:id="rId22"/>
    <p:sldId id="280" r:id="rId23"/>
    <p:sldId id="281" r:id="rId24"/>
    <p:sldId id="282" r:id="rId25"/>
    <p:sldId id="283" r:id="rId26"/>
    <p:sldId id="274" r:id="rId27"/>
    <p:sldId id="284" r:id="rId28"/>
    <p:sldId id="285" r:id="rId29"/>
    <p:sldId id="286" r:id="rId30"/>
    <p:sldId id="287" r:id="rId31"/>
    <p:sldId id="288" r:id="rId32"/>
    <p:sldId id="289" r:id="rId33"/>
    <p:sldId id="290" r:id="rId34"/>
    <p:sldId id="291" r:id="rId35"/>
    <p:sldId id="292" r:id="rId36"/>
    <p:sldId id="275" r:id="rId37"/>
    <p:sldId id="293" r:id="rId38"/>
    <p:sldId id="294" r:id="rId39"/>
    <p:sldId id="273" r:id="rId40"/>
    <p:sldId id="295" r:id="rId41"/>
    <p:sldId id="296" r:id="rId42"/>
    <p:sldId id="297" r:id="rId43"/>
    <p:sldId id="298" r:id="rId44"/>
    <p:sldId id="299" r:id="rId45"/>
    <p:sldId id="300" r:id="rId46"/>
    <p:sldId id="301" r:id="rId47"/>
    <p:sldId id="302" r:id="rId48"/>
    <p:sldId id="303" r:id="rId49"/>
    <p:sldId id="304" r:id="rId50"/>
    <p:sldId id="305"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94660"/>
  </p:normalViewPr>
  <p:slideViewPr>
    <p:cSldViewPr showGuides="1">
      <p:cViewPr>
        <p:scale>
          <a:sx n="90" d="100"/>
          <a:sy n="90" d="100"/>
        </p:scale>
        <p:origin x="-924" y="-3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364D6D-5E14-4130-A370-E6840001EC7D}" type="datetimeFigureOut">
              <a:rPr kumimoji="1" lang="ja-JP" altLang="en-US" smtClean="0"/>
              <a:t>2012/1/7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0AF89D-B3FC-4291-B377-405ADE4E2AB2}" type="slidenum">
              <a:rPr kumimoji="1" lang="ja-JP" altLang="en-US" smtClean="0"/>
              <a:t>‹#›</a:t>
            </a:fld>
            <a:endParaRPr kumimoji="1" lang="ja-JP" altLang="en-US"/>
          </a:p>
        </p:txBody>
      </p:sp>
    </p:spTree>
    <p:extLst>
      <p:ext uri="{BB962C8B-B14F-4D97-AF65-F5344CB8AC3E}">
        <p14:creationId xmlns:p14="http://schemas.microsoft.com/office/powerpoint/2010/main" val="1507159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メニューバー、ステータスバー以外のバーは、ボタン以外の余白部分を左ドラッグすると好きな位置に移動できる。作図ウィンドウの四辺付近に移動するといずれかの辺に貼付いた状態</a:t>
            </a:r>
            <a:r>
              <a:rPr kumimoji="1" lang="en-US" altLang="ja-JP" dirty="0" smtClean="0"/>
              <a:t>(</a:t>
            </a:r>
            <a:r>
              <a:rPr kumimoji="1" lang="ja-JP" altLang="en-US" dirty="0" smtClean="0"/>
              <a:t>ドッキング状態</a:t>
            </a:r>
            <a:r>
              <a:rPr kumimoji="1" lang="en-US" altLang="ja-JP" dirty="0" smtClean="0"/>
              <a:t>)</a:t>
            </a:r>
            <a:r>
              <a:rPr kumimoji="1" lang="ja-JP" altLang="en-US" dirty="0" smtClean="0"/>
              <a:t>になり、四辺から離れた位置に移動すると独立したウィンドウ状態</a:t>
            </a:r>
            <a:r>
              <a:rPr kumimoji="1" lang="en-US" altLang="ja-JP" dirty="0" smtClean="0"/>
              <a:t>(</a:t>
            </a:r>
            <a:r>
              <a:rPr kumimoji="1" lang="ja-JP" altLang="en-US" dirty="0" smtClean="0"/>
              <a:t>フローティング状態</a:t>
            </a:r>
            <a:r>
              <a:rPr kumimoji="1" lang="en-US" altLang="ja-JP" dirty="0" smtClean="0"/>
              <a:t>)</a:t>
            </a:r>
            <a:r>
              <a:rPr kumimoji="1" lang="ja-JP" altLang="en-US" dirty="0" smtClean="0"/>
              <a:t>となる。ただし、</a:t>
            </a:r>
            <a:r>
              <a:rPr kumimoji="1" lang="en-US" altLang="ja-JP" dirty="0" smtClean="0"/>
              <a:t>[Ctrl]</a:t>
            </a:r>
            <a:r>
              <a:rPr kumimoji="1" lang="ja-JP" altLang="en-US" dirty="0" smtClean="0"/>
              <a:t>キーを押しながら左ドラッグした場合は、移動先の位置にかかわらずフローティング状態となる。フローティング状態のバーの境界線</a:t>
            </a:r>
            <a:r>
              <a:rPr kumimoji="1" lang="en-US" altLang="ja-JP" dirty="0" smtClean="0"/>
              <a:t>(</a:t>
            </a:r>
            <a:r>
              <a:rPr kumimoji="1" lang="ja-JP" altLang="en-US" dirty="0" smtClean="0"/>
              <a:t>外周枠</a:t>
            </a:r>
            <a:r>
              <a:rPr kumimoji="1" lang="en-US" altLang="ja-JP" dirty="0" smtClean="0"/>
              <a:t>)</a:t>
            </a:r>
            <a:r>
              <a:rPr kumimoji="1" lang="ja-JP" altLang="en-US" dirty="0" smtClean="0"/>
              <a:t>をドラッグするとバーの形状を変えることができる。</a:t>
            </a:r>
          </a:p>
          <a:p>
            <a:r>
              <a:rPr kumimoji="1" lang="ja-JP" altLang="en-US" dirty="0" smtClean="0"/>
              <a:t>　ツールバーが左右辺にドッキングすると縦</a:t>
            </a:r>
            <a:r>
              <a:rPr kumimoji="1" lang="en-US" altLang="ja-JP" dirty="0" smtClean="0"/>
              <a:t>1</a:t>
            </a:r>
            <a:r>
              <a:rPr kumimoji="1" lang="ja-JP" altLang="en-US" dirty="0" smtClean="0"/>
              <a:t>列の形状、上下辺にドッキングすると横</a:t>
            </a:r>
            <a:r>
              <a:rPr kumimoji="1" lang="en-US" altLang="ja-JP" dirty="0" smtClean="0"/>
              <a:t>1</a:t>
            </a:r>
            <a:r>
              <a:rPr kumimoji="1" lang="ja-JP" altLang="en-US" dirty="0" smtClean="0"/>
              <a:t>列の形状となるのに対し、</a:t>
            </a:r>
            <a:r>
              <a:rPr kumimoji="1" lang="en-US" altLang="ja-JP" dirty="0" smtClean="0"/>
              <a:t>[</a:t>
            </a:r>
            <a:r>
              <a:rPr kumimoji="1" lang="ja-JP" altLang="en-US" dirty="0" smtClean="0"/>
              <a:t>レイヤ</a:t>
            </a:r>
            <a:r>
              <a:rPr kumimoji="1" lang="en-US" altLang="ja-JP" dirty="0" smtClean="0"/>
              <a:t>]</a:t>
            </a:r>
            <a:r>
              <a:rPr kumimoji="1" lang="ja-JP" altLang="en-US" dirty="0" smtClean="0"/>
              <a:t>バー、</a:t>
            </a:r>
            <a:r>
              <a:rPr kumimoji="1" lang="en-US" altLang="ja-JP" dirty="0" smtClean="0"/>
              <a:t>[</a:t>
            </a:r>
            <a:r>
              <a:rPr kumimoji="1" lang="ja-JP" altLang="en-US" dirty="0" smtClean="0"/>
              <a:t>レイヤグループ</a:t>
            </a:r>
            <a:r>
              <a:rPr kumimoji="1" lang="en-US" altLang="ja-JP" dirty="0" smtClean="0"/>
              <a:t>]</a:t>
            </a:r>
            <a:r>
              <a:rPr kumimoji="1" lang="ja-JP" altLang="en-US" dirty="0" smtClean="0"/>
              <a:t>バー、</a:t>
            </a:r>
            <a:r>
              <a:rPr kumimoji="1" lang="en-US" altLang="ja-JP" dirty="0" smtClean="0"/>
              <a:t>[</a:t>
            </a:r>
            <a:r>
              <a:rPr kumimoji="1" lang="ja-JP" altLang="en-US" dirty="0" smtClean="0"/>
              <a:t>線属性</a:t>
            </a:r>
            <a:r>
              <a:rPr kumimoji="1" lang="en-US" altLang="ja-JP" dirty="0" smtClean="0"/>
              <a:t>]</a:t>
            </a:r>
            <a:r>
              <a:rPr kumimoji="1" lang="ja-JP" altLang="en-US" dirty="0" smtClean="0"/>
              <a:t>バーは、フローティング状態と同じ形状でドッキングする。好きな形状でドッキングしない場合は、</a:t>
            </a:r>
            <a:r>
              <a:rPr kumimoji="1" lang="en-US" altLang="ja-JP" dirty="0" smtClean="0"/>
              <a:t>[Ctrl]</a:t>
            </a:r>
            <a:r>
              <a:rPr kumimoji="1" lang="ja-JP" altLang="en-US" dirty="0" smtClean="0"/>
              <a:t>キーを押しながらドラッグしてフローティング状態に変え、境界線をドラッグしてその形状を変えた上で再びドラッグしてドッキングすればよい。（</a:t>
            </a:r>
            <a:r>
              <a:rPr kumimoji="1" lang="en-US" altLang="ja-JP" smtClean="0"/>
              <a:t>from Help)</a:t>
            </a:r>
            <a:endParaRPr kumimoji="1" lang="ja-JP" altLang="en-US"/>
          </a:p>
        </p:txBody>
      </p:sp>
      <p:sp>
        <p:nvSpPr>
          <p:cNvPr id="4" name="スライド番号プレースホルダー 3"/>
          <p:cNvSpPr>
            <a:spLocks noGrp="1"/>
          </p:cNvSpPr>
          <p:nvPr>
            <p:ph type="sldNum" sz="quarter" idx="10"/>
          </p:nvPr>
        </p:nvSpPr>
        <p:spPr/>
        <p:txBody>
          <a:bodyPr/>
          <a:lstStyle/>
          <a:p>
            <a:fld id="{440AF89D-B3FC-4291-B377-405ADE4E2AB2}" type="slidenum">
              <a:rPr kumimoji="1" lang="ja-JP" altLang="en-US" smtClean="0"/>
              <a:t>39</a:t>
            </a:fld>
            <a:endParaRPr kumimoji="1" lang="ja-JP" altLang="en-US"/>
          </a:p>
        </p:txBody>
      </p:sp>
    </p:spTree>
    <p:extLst>
      <p:ext uri="{BB962C8B-B14F-4D97-AF65-F5344CB8AC3E}">
        <p14:creationId xmlns:p14="http://schemas.microsoft.com/office/powerpoint/2010/main" val="3941366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87F82B2-99A7-4915-BFE9-B336BA0BC3B6}" type="datetime1">
              <a:rPr kumimoji="1" lang="ja-JP" altLang="en-US" smtClean="0"/>
              <a:t>2012/1/7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Slide Number Placeholder 5"/>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20F89F3C-6CDB-40AF-96BE-1804C035BA47}" type="datetime1">
              <a:rPr kumimoji="1" lang="ja-JP" altLang="en-US" smtClean="0"/>
              <a:t>2012/1/7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Slide Number Placeholder 5"/>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AE64122-9454-43DA-9491-638DDEB11C48}" type="datetime1">
              <a:rPr kumimoji="1" lang="ja-JP" altLang="en-US" smtClean="0"/>
              <a:t>2012/1/7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Slide Number Placeholder 5"/>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Slide Number Placeholder 5"/>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B0CDE7F-D347-433E-B1CC-D49AA9FC1D03}" type="datetime1">
              <a:rPr kumimoji="1" lang="ja-JP" altLang="en-US" smtClean="0"/>
              <a:t>2012/1/7</a:t>
            </a:fld>
            <a:endParaRPr kumimoji="1" lang="ja-JP" altLang="en-US"/>
          </a:p>
        </p:txBody>
      </p:sp>
      <p:sp>
        <p:nvSpPr>
          <p:cNvPr id="5" name="Footer Placeholder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Slide Number Placeholder 5"/>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9798434E-498E-4171-99F5-5F4CDE8E0763}" type="datetime1">
              <a:rPr kumimoji="1" lang="ja-JP" altLang="en-US" smtClean="0"/>
              <a:t>2012/1/7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a:t>
            </a:r>
            <a:endParaRPr kumimoji="1" lang="ja-JP" altLang="en-US"/>
          </a:p>
        </p:txBody>
      </p:sp>
      <p:sp>
        <p:nvSpPr>
          <p:cNvPr id="7" name="Slide Number Placeholder 6"/>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840B9E88-FFC0-4B67-9207-84C24C6FA264}" type="datetime1">
              <a:rPr kumimoji="1" lang="ja-JP" altLang="en-US" smtClean="0"/>
              <a:t>2012/1/7</a:t>
            </a:fld>
            <a:endParaRPr kumimoji="1" lang="ja-JP" altLang="en-US"/>
          </a:p>
        </p:txBody>
      </p:sp>
      <p:sp>
        <p:nvSpPr>
          <p:cNvPr id="8" name="Footer Placeholder 7"/>
          <p:cNvSpPr>
            <a:spLocks noGrp="1"/>
          </p:cNvSpPr>
          <p:nvPr>
            <p:ph type="ftr" sz="quarter" idx="11"/>
          </p:nvPr>
        </p:nvSpPr>
        <p:spPr/>
        <p:txBody>
          <a:bodyPr/>
          <a:lstStyle/>
          <a:p>
            <a:r>
              <a:rPr kumimoji="1" lang="en-US" altLang="ja-JP" smtClean="0"/>
              <a:t>SystemKOMACO Jw_cad</a:t>
            </a:r>
            <a:endParaRPr kumimoji="1" lang="ja-JP" altLang="en-US"/>
          </a:p>
        </p:txBody>
      </p:sp>
      <p:sp>
        <p:nvSpPr>
          <p:cNvPr id="9" name="Slide Number Placeholder 8"/>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54031B96-7806-468C-88AE-B684EB4B3D8F}" type="datetime1">
              <a:rPr kumimoji="1" lang="ja-JP" altLang="en-US" smtClean="0"/>
              <a:t>2012/1/7</a:t>
            </a:fld>
            <a:endParaRPr kumimoji="1" lang="ja-JP" altLang="en-US"/>
          </a:p>
        </p:txBody>
      </p:sp>
      <p:sp>
        <p:nvSpPr>
          <p:cNvPr id="4" name="Footer Placeholder 3"/>
          <p:cNvSpPr>
            <a:spLocks noGrp="1"/>
          </p:cNvSpPr>
          <p:nvPr>
            <p:ph type="ftr" sz="quarter" idx="11"/>
          </p:nvPr>
        </p:nvSpPr>
        <p:spPr/>
        <p:txBody>
          <a:bodyPr/>
          <a:lstStyle/>
          <a:p>
            <a:r>
              <a:rPr kumimoji="1" lang="en-US" altLang="ja-JP" smtClean="0"/>
              <a:t>SystemKOMACO Jw_cad</a:t>
            </a:r>
            <a:endParaRPr kumimoji="1" lang="ja-JP" altLang="en-US"/>
          </a:p>
        </p:txBody>
      </p:sp>
      <p:sp>
        <p:nvSpPr>
          <p:cNvPr id="5" name="Slide Number Placeholder 4"/>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24D9C-D411-4FCD-97CB-BCB23560A4AB}" type="datetime1">
              <a:rPr kumimoji="1" lang="ja-JP" altLang="en-US" smtClean="0"/>
              <a:t>2012/1/7</a:t>
            </a:fld>
            <a:endParaRPr kumimoji="1" lang="ja-JP" altLang="en-US"/>
          </a:p>
        </p:txBody>
      </p:sp>
      <p:sp>
        <p:nvSpPr>
          <p:cNvPr id="3" name="Footer Placeholder 2"/>
          <p:cNvSpPr>
            <a:spLocks noGrp="1"/>
          </p:cNvSpPr>
          <p:nvPr>
            <p:ph type="ftr" sz="quarter" idx="11"/>
          </p:nvPr>
        </p:nvSpPr>
        <p:spPr/>
        <p:txBody>
          <a:bodyPr/>
          <a:lstStyle/>
          <a:p>
            <a:r>
              <a:rPr kumimoji="1" lang="en-US" altLang="ja-JP" smtClean="0"/>
              <a:t>SystemKOMACO Jw_cad</a:t>
            </a:r>
            <a:endParaRPr kumimoji="1" lang="ja-JP" altLang="en-US"/>
          </a:p>
        </p:txBody>
      </p:sp>
      <p:sp>
        <p:nvSpPr>
          <p:cNvPr id="4" name="Slide Number Placeholder 3"/>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910888E-319E-479F-9209-3EC418ADAB0B}" type="datetime1">
              <a:rPr kumimoji="1" lang="ja-JP" altLang="en-US" smtClean="0"/>
              <a:t>2012/1/7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a:t>
            </a:r>
            <a:endParaRPr kumimoji="1" lang="ja-JP" altLang="en-US"/>
          </a:p>
        </p:txBody>
      </p:sp>
      <p:sp>
        <p:nvSpPr>
          <p:cNvPr id="7" name="Slide Number Placeholder 6"/>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ja-JP" altLang="en-US" smtClean="0"/>
              <a:t>マスター タイトルの書式設定</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9E16823-FFF4-465D-81E8-9C3C7664757E}" type="datetime1">
              <a:rPr kumimoji="1" lang="ja-JP" altLang="en-US" smtClean="0"/>
              <a:t>2012/1/7</a:t>
            </a:fld>
            <a:endParaRPr kumimoji="1" lang="ja-JP" altLang="en-US"/>
          </a:p>
        </p:txBody>
      </p:sp>
      <p:sp>
        <p:nvSpPr>
          <p:cNvPr id="6" name="Footer Placeholder 5"/>
          <p:cNvSpPr>
            <a:spLocks noGrp="1"/>
          </p:cNvSpPr>
          <p:nvPr>
            <p:ph type="ftr" sz="quarter" idx="11"/>
          </p:nvPr>
        </p:nvSpPr>
        <p:spPr/>
        <p:txBody>
          <a:bodyPr/>
          <a:lstStyle/>
          <a:p>
            <a:r>
              <a:rPr kumimoji="1" lang="en-US" altLang="ja-JP" smtClean="0"/>
              <a:t>SystemKOMACO Jw_cad</a:t>
            </a:r>
            <a:endParaRPr kumimoji="1" lang="ja-JP" altLang="en-US"/>
          </a:p>
        </p:txBody>
      </p:sp>
      <p:sp>
        <p:nvSpPr>
          <p:cNvPr id="7" name="Slide Number Placeholder 6"/>
          <p:cNvSpPr>
            <a:spLocks noGrp="1"/>
          </p:cNvSpPr>
          <p:nvPr>
            <p:ph type="sldNum" sz="quarter" idx="12"/>
          </p:nvPr>
        </p:nvSpPr>
        <p:spPr/>
        <p:txBody>
          <a:bodyPr/>
          <a:lstStyle/>
          <a:p>
            <a:fld id="{82B4831A-C56B-49D2-9BB5-B9F4DC03246E}"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A85A6E5-C039-4A76-8FA7-086E64E4EED8}" type="datetime1">
              <a:rPr kumimoji="1" lang="ja-JP" altLang="en-US" smtClean="0"/>
              <a:t>2012/1/7</a:t>
            </a:fld>
            <a:endParaRPr kumimoji="1" lang="ja-JP" alt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r>
              <a:rPr kumimoji="1" lang="en-US" altLang="ja-JP" smtClean="0"/>
              <a:t>SystemKOMACO Jw_cad</a:t>
            </a:r>
            <a:endParaRPr kumimoji="1" lang="ja-JP" alt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82B4831A-C56B-49D2-9BB5-B9F4DC03246E}"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spcBef>
          <a:spcPct val="0"/>
        </a:spcBef>
        <a:buNone/>
        <a:defRPr kumimoji="1"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kumimoji="1"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kumimoji="1"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kumimoji="1"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kumimoji="1"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kumimoji="1"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kumimoji="1" sz="13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hyperlink" Target="http://www.jwcad.net/index.ht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G"/><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0.JP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37.JPG"/><Relationship Id="rId4" Type="http://schemas.openxmlformats.org/officeDocument/2006/relationships/image" Target="../media/image36.JPG"/></Relationships>
</file>

<file path=ppt/slides/_rels/slide2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9.JPG"/></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3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37.JPG"/><Relationship Id="rId4" Type="http://schemas.openxmlformats.org/officeDocument/2006/relationships/image" Target="../media/image42.JPG"/></Relationships>
</file>

<file path=ppt/slides/_rels/slide26.xml.rels><?xml version="1.0" encoding="UTF-8" standalone="yes"?>
<Relationships xmlns="http://schemas.openxmlformats.org/package/2006/relationships"><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eg"/><Relationship Id="rId1" Type="http://schemas.openxmlformats.org/officeDocument/2006/relationships/slideLayout" Target="../slideLayouts/slideLayout2.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27.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image" Target="../media/image45.JPG"/><Relationship Id="rId1" Type="http://schemas.openxmlformats.org/officeDocument/2006/relationships/slideLayout" Target="../slideLayouts/slideLayout2.xml"/><Relationship Id="rId4" Type="http://schemas.openxmlformats.org/officeDocument/2006/relationships/image" Target="../media/image59.JPG"/></Relationships>
</file>

<file path=ppt/slides/_rels/slide3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4.xml"/><Relationship Id="rId5" Type="http://schemas.openxmlformats.org/officeDocument/2006/relationships/image" Target="../media/image63.JPG"/><Relationship Id="rId4" Type="http://schemas.openxmlformats.org/officeDocument/2006/relationships/image" Target="../media/image62.JPG"/></Relationships>
</file>

<file path=ppt/slides/_rels/slide38.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7.JP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en-US" altLang="ja-JP" cap="none" dirty="0" smtClean="0"/>
              <a:t>Jw_cad </a:t>
            </a:r>
            <a:r>
              <a:rPr kumimoji="1" lang="ja-JP" altLang="en-US" cap="none" dirty="0" smtClean="0"/>
              <a:t>を使ってみよう</a:t>
            </a:r>
            <a:endParaRPr kumimoji="1" lang="ja-JP" altLang="en-US" cap="none" dirty="0"/>
          </a:p>
        </p:txBody>
      </p:sp>
      <p:sp>
        <p:nvSpPr>
          <p:cNvPr id="3" name="サブタイトル 2"/>
          <p:cNvSpPr>
            <a:spLocks noGrp="1"/>
          </p:cNvSpPr>
          <p:nvPr>
            <p:ph type="subTitle" idx="1"/>
          </p:nvPr>
        </p:nvSpPr>
        <p:spPr/>
        <p:txBody>
          <a:bodyPr/>
          <a:lstStyle/>
          <a:p>
            <a:r>
              <a:rPr kumimoji="1" lang="ja-JP" altLang="en-US" dirty="0" smtClean="0"/>
              <a:t>フリーの</a:t>
            </a:r>
            <a:r>
              <a:rPr kumimoji="1" lang="en-US" altLang="ja-JP" dirty="0" smtClean="0"/>
              <a:t>CAD</a:t>
            </a:r>
            <a:r>
              <a:rPr kumimoji="1" lang="ja-JP" altLang="en-US" dirty="0" smtClean="0"/>
              <a:t>ソフトウェアを使ってみよう</a:t>
            </a:r>
            <a:endParaRPr kumimoji="1" lang="ja-JP" altLang="en-US" dirty="0"/>
          </a:p>
        </p:txBody>
      </p:sp>
    </p:spTree>
    <p:extLst>
      <p:ext uri="{BB962C8B-B14F-4D97-AF65-F5344CB8AC3E}">
        <p14:creationId xmlns:p14="http://schemas.microsoft.com/office/powerpoint/2010/main" val="3570568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435280" cy="990600"/>
          </a:xfrm>
        </p:spPr>
        <p:txBody>
          <a:bodyPr>
            <a:normAutofit fontScale="90000"/>
          </a:bodyPr>
          <a:lstStyle/>
          <a:p>
            <a:r>
              <a:rPr kumimoji="1" lang="ja-JP" altLang="en-US" dirty="0" smtClean="0"/>
              <a:t>標準で登録されている図形：木造平面（</a:t>
            </a:r>
            <a:r>
              <a:rPr kumimoji="1" lang="en-US" altLang="ja-JP" dirty="0" smtClean="0"/>
              <a:t>900</a:t>
            </a:r>
            <a:r>
              <a:rPr kumimoji="1"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10</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53563" y="1600200"/>
            <a:ext cx="5236874" cy="4876800"/>
          </a:xfrm>
          <a:ln>
            <a:solidFill>
              <a:schemeClr val="bg2">
                <a:lumMod val="75000"/>
              </a:schemeClr>
            </a:solidFill>
          </a:ln>
        </p:spPr>
      </p:pic>
    </p:spTree>
    <p:extLst>
      <p:ext uri="{BB962C8B-B14F-4D97-AF65-F5344CB8AC3E}">
        <p14:creationId xmlns:p14="http://schemas.microsoft.com/office/powerpoint/2010/main" val="904674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435280" cy="990600"/>
          </a:xfrm>
        </p:spPr>
        <p:txBody>
          <a:bodyPr>
            <a:normAutofit fontScale="90000"/>
          </a:bodyPr>
          <a:lstStyle/>
          <a:p>
            <a:r>
              <a:rPr kumimoji="1" lang="ja-JP" altLang="en-US" dirty="0" smtClean="0"/>
              <a:t>標準で登録されている図形：木造平面（</a:t>
            </a:r>
            <a:r>
              <a:rPr kumimoji="1" lang="en-US" altLang="ja-JP" dirty="0" smtClean="0"/>
              <a:t>909</a:t>
            </a:r>
            <a:r>
              <a:rPr kumimoji="1"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11</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56950" y="1600200"/>
            <a:ext cx="5230099" cy="4876800"/>
          </a:xfrm>
          <a:ln>
            <a:solidFill>
              <a:schemeClr val="bg2">
                <a:lumMod val="75000"/>
              </a:schemeClr>
            </a:solidFill>
          </a:ln>
        </p:spPr>
      </p:pic>
    </p:spTree>
    <p:extLst>
      <p:ext uri="{BB962C8B-B14F-4D97-AF65-F5344CB8AC3E}">
        <p14:creationId xmlns:p14="http://schemas.microsoft.com/office/powerpoint/2010/main" val="2666707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990600"/>
          </a:xfrm>
        </p:spPr>
        <p:txBody>
          <a:bodyPr>
            <a:normAutofit/>
          </a:bodyPr>
          <a:lstStyle/>
          <a:p>
            <a:r>
              <a:rPr kumimoji="1" lang="ja-JP" altLang="en-US" dirty="0" smtClean="0"/>
              <a:t>標準で登録されている図形：設備</a:t>
            </a:r>
            <a:r>
              <a:rPr kumimoji="1" lang="en-US" altLang="ja-JP" dirty="0" smtClean="0"/>
              <a:t>1</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12</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50167" y="1600200"/>
            <a:ext cx="5243666" cy="4876800"/>
          </a:xfrm>
          <a:ln>
            <a:solidFill>
              <a:schemeClr val="bg2">
                <a:lumMod val="75000"/>
              </a:schemeClr>
            </a:solidFill>
          </a:ln>
        </p:spPr>
      </p:pic>
    </p:spTree>
    <p:extLst>
      <p:ext uri="{BB962C8B-B14F-4D97-AF65-F5344CB8AC3E}">
        <p14:creationId xmlns:p14="http://schemas.microsoft.com/office/powerpoint/2010/main" val="3020238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990600"/>
          </a:xfrm>
        </p:spPr>
        <p:txBody>
          <a:bodyPr>
            <a:normAutofit/>
          </a:bodyPr>
          <a:lstStyle/>
          <a:p>
            <a:r>
              <a:rPr kumimoji="1" lang="ja-JP" altLang="en-US" dirty="0" smtClean="0"/>
              <a:t>標準で登録されている図形：設備</a:t>
            </a:r>
            <a:r>
              <a:rPr lang="en-US" altLang="ja-JP" dirty="0"/>
              <a:t>2</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13</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60329" y="1600200"/>
            <a:ext cx="5223342" cy="4876800"/>
          </a:xfrm>
          <a:ln>
            <a:solidFill>
              <a:schemeClr val="bg2">
                <a:lumMod val="75000"/>
              </a:schemeClr>
            </a:solidFill>
          </a:ln>
        </p:spPr>
      </p:pic>
    </p:spTree>
    <p:extLst>
      <p:ext uri="{BB962C8B-B14F-4D97-AF65-F5344CB8AC3E}">
        <p14:creationId xmlns:p14="http://schemas.microsoft.com/office/powerpoint/2010/main" val="2688149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990600"/>
          </a:xfrm>
        </p:spPr>
        <p:txBody>
          <a:bodyPr>
            <a:normAutofit/>
          </a:bodyPr>
          <a:lstStyle/>
          <a:p>
            <a:r>
              <a:rPr kumimoji="1" lang="ja-JP" altLang="en-US" dirty="0" smtClean="0"/>
              <a:t>標準で登録されている図形：電気</a:t>
            </a:r>
            <a:r>
              <a:rPr kumimoji="1" lang="en-US" altLang="ja-JP" dirty="0" smtClean="0"/>
              <a:t>1</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14</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41178" y="1600200"/>
            <a:ext cx="5261644" cy="4876800"/>
          </a:xfrm>
          <a:ln>
            <a:solidFill>
              <a:schemeClr val="bg2">
                <a:lumMod val="75000"/>
              </a:schemeClr>
            </a:solidFill>
          </a:ln>
        </p:spPr>
      </p:pic>
    </p:spTree>
    <p:extLst>
      <p:ext uri="{BB962C8B-B14F-4D97-AF65-F5344CB8AC3E}">
        <p14:creationId xmlns:p14="http://schemas.microsoft.com/office/powerpoint/2010/main" val="2471964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3400"/>
            <a:ext cx="8229600" cy="990600"/>
          </a:xfrm>
        </p:spPr>
        <p:txBody>
          <a:bodyPr>
            <a:normAutofit/>
          </a:bodyPr>
          <a:lstStyle/>
          <a:p>
            <a:r>
              <a:rPr kumimoji="1" lang="ja-JP" altLang="en-US" dirty="0" smtClean="0"/>
              <a:t>標準で登録されている図形：電気</a:t>
            </a:r>
            <a:r>
              <a:rPr kumimoji="1" lang="en-US" altLang="ja-JP" dirty="0" smtClean="0"/>
              <a:t>2</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15</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34353" y="1600200"/>
            <a:ext cx="5275293" cy="4876800"/>
          </a:xfrm>
          <a:ln>
            <a:solidFill>
              <a:schemeClr val="bg2">
                <a:lumMod val="75000"/>
              </a:schemeClr>
            </a:solidFill>
          </a:ln>
        </p:spPr>
      </p:pic>
    </p:spTree>
    <p:extLst>
      <p:ext uri="{BB962C8B-B14F-4D97-AF65-F5344CB8AC3E}">
        <p14:creationId xmlns:p14="http://schemas.microsoft.com/office/powerpoint/2010/main" val="480457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Jw_cad</a:t>
            </a:r>
            <a:r>
              <a:rPr kumimoji="1" lang="ja-JP" altLang="en-US" dirty="0" smtClean="0"/>
              <a:t>を起動させる</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51520" y="3603169"/>
            <a:ext cx="2419350" cy="1038225"/>
          </a:xfrm>
          <a:ln w="28575">
            <a:solidFill>
              <a:schemeClr val="bg2">
                <a:lumMod val="75000"/>
              </a:schemeClr>
            </a:solidFill>
          </a:ln>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16</a:t>
            </a:fld>
            <a:endParaRPr kumimoji="1" lang="ja-JP" altLang="en-US"/>
          </a:p>
        </p:txBody>
      </p:sp>
      <p:pic>
        <p:nvPicPr>
          <p:cNvPr id="8" name="図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40360" y="2223275"/>
            <a:ext cx="5652120" cy="3798013"/>
          </a:xfrm>
          <a:prstGeom prst="rect">
            <a:avLst/>
          </a:prstGeom>
        </p:spPr>
      </p:pic>
      <p:sp>
        <p:nvSpPr>
          <p:cNvPr id="9" name="テキスト ボックス 8"/>
          <p:cNvSpPr txBox="1"/>
          <p:nvPr/>
        </p:nvSpPr>
        <p:spPr>
          <a:xfrm>
            <a:off x="684480" y="1757690"/>
            <a:ext cx="8208000" cy="369332"/>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r"/>
            <a:r>
              <a:rPr kumimoji="1" lang="en-US" altLang="ja-JP" dirty="0" smtClean="0"/>
              <a:t>[</a:t>
            </a:r>
            <a:r>
              <a:rPr kumimoji="1" lang="ja-JP" altLang="en-US" dirty="0" smtClean="0"/>
              <a:t>スタート</a:t>
            </a:r>
            <a:r>
              <a:rPr kumimoji="1" lang="en-US" altLang="ja-JP" dirty="0" smtClean="0"/>
              <a:t>]</a:t>
            </a:r>
            <a:r>
              <a:rPr kumimoji="1" lang="ja-JP" altLang="en-US" dirty="0" smtClean="0"/>
              <a:t>ボタン </a:t>
            </a:r>
            <a:r>
              <a:rPr kumimoji="1" lang="en-US" altLang="ja-JP" dirty="0" smtClean="0"/>
              <a:t>―</a:t>
            </a:r>
            <a:r>
              <a:rPr kumimoji="1" lang="ja-JP" altLang="en-US" dirty="0" smtClean="0"/>
              <a:t> </a:t>
            </a:r>
            <a:r>
              <a:rPr kumimoji="1" lang="en-US" altLang="ja-JP" dirty="0" smtClean="0"/>
              <a:t>[</a:t>
            </a:r>
            <a:r>
              <a:rPr kumimoji="1" lang="ja-JP" altLang="en-US" dirty="0" smtClean="0"/>
              <a:t>すべてのプログラム</a:t>
            </a:r>
            <a:r>
              <a:rPr kumimoji="1" lang="en-US" altLang="ja-JP" dirty="0" smtClean="0"/>
              <a:t>] ―</a:t>
            </a:r>
            <a:r>
              <a:rPr lang="ja-JP" altLang="en-US" dirty="0"/>
              <a:t> </a:t>
            </a:r>
            <a:r>
              <a:rPr lang="en-US" altLang="ja-JP" dirty="0" smtClean="0"/>
              <a:t>[Jw_cad]</a:t>
            </a:r>
            <a:r>
              <a:rPr lang="ja-JP" altLang="en-US" dirty="0" smtClean="0"/>
              <a:t>フォルダから</a:t>
            </a:r>
            <a:r>
              <a:rPr lang="en-US" altLang="ja-JP" dirty="0" smtClean="0"/>
              <a:t>Jw_cad</a:t>
            </a:r>
            <a:r>
              <a:rPr lang="ja-JP" altLang="en-US" dirty="0" smtClean="0"/>
              <a:t>をクリック</a:t>
            </a:r>
            <a:endParaRPr kumimoji="1" lang="ja-JP" altLang="en-US" dirty="0"/>
          </a:p>
        </p:txBody>
      </p:sp>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7880" y="1751856"/>
            <a:ext cx="514350" cy="381000"/>
          </a:xfrm>
          <a:prstGeom prst="rect">
            <a:avLst/>
          </a:prstGeom>
        </p:spPr>
      </p:pic>
      <p:sp>
        <p:nvSpPr>
          <p:cNvPr id="11" name="右矢印 10"/>
          <p:cNvSpPr/>
          <p:nvPr/>
        </p:nvSpPr>
        <p:spPr>
          <a:xfrm>
            <a:off x="2109117" y="4033057"/>
            <a:ext cx="972616" cy="117217"/>
          </a:xfrm>
          <a:prstGeom prst="rightArrow">
            <a:avLst/>
          </a:prstGeom>
          <a:solidFill>
            <a:schemeClr val="accent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405813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Jw_cad </a:t>
            </a:r>
            <a:r>
              <a:rPr kumimoji="1" lang="ja-JP" altLang="en-US" dirty="0" smtClean="0"/>
              <a:t>起動時の画面</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943227" y="1600200"/>
            <a:ext cx="7257546" cy="4876800"/>
          </a:xfrm>
          <a:solidFill>
            <a:schemeClr val="accent4">
              <a:lumMod val="20000"/>
              <a:lumOff val="80000"/>
            </a:schemeClr>
          </a:solidFill>
        </p:spPr>
      </p:pic>
      <p:sp>
        <p:nvSpPr>
          <p:cNvPr id="5" name="日付プレースホルダー 4"/>
          <p:cNvSpPr>
            <a:spLocks noGrp="1"/>
          </p:cNvSpPr>
          <p:nvPr>
            <p:ph type="dt" sz="half" idx="10"/>
          </p:nvPr>
        </p:nvSpPr>
        <p:spPr/>
        <p:txBody>
          <a:bodyPr/>
          <a:lstStyle/>
          <a:p>
            <a:fld id="{6972C5EF-D573-4C1C-804F-AE3A8CD64043}" type="datetime1">
              <a:rPr kumimoji="1" lang="ja-JP" altLang="en-US" smtClean="0"/>
              <a:t>2012/1/7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endParaRPr kumimoji="1" lang="ja-JP" altLang="en-US"/>
          </a:p>
        </p:txBody>
      </p:sp>
      <p:sp>
        <p:nvSpPr>
          <p:cNvPr id="7" name="スライド番号プレースホルダー 6"/>
          <p:cNvSpPr>
            <a:spLocks noGrp="1"/>
          </p:cNvSpPr>
          <p:nvPr>
            <p:ph type="sldNum" sz="quarter" idx="12"/>
          </p:nvPr>
        </p:nvSpPr>
        <p:spPr/>
        <p:txBody>
          <a:bodyPr/>
          <a:lstStyle/>
          <a:p>
            <a:fld id="{82B4831A-C56B-49D2-9BB5-B9F4DC03246E}" type="slidenum">
              <a:rPr kumimoji="1" lang="ja-JP" altLang="en-US" smtClean="0"/>
              <a:t>17</a:t>
            </a:fld>
            <a:endParaRPr kumimoji="1" lang="ja-JP" altLang="en-US"/>
          </a:p>
        </p:txBody>
      </p:sp>
      <p:sp>
        <p:nvSpPr>
          <p:cNvPr id="8" name="正方形/長方形 7"/>
          <p:cNvSpPr/>
          <p:nvPr/>
        </p:nvSpPr>
        <p:spPr>
          <a:xfrm>
            <a:off x="971600" y="1782147"/>
            <a:ext cx="720080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971600" y="1990533"/>
            <a:ext cx="7200800" cy="180000"/>
          </a:xfrm>
          <a:prstGeom prst="rect">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線吹き出し 1 (枠付き) 9"/>
          <p:cNvSpPr/>
          <p:nvPr/>
        </p:nvSpPr>
        <p:spPr>
          <a:xfrm>
            <a:off x="6732240" y="1192106"/>
            <a:ext cx="1440160" cy="369332"/>
          </a:xfrm>
          <a:prstGeom prst="borderCallout1">
            <a:avLst>
              <a:gd name="adj1" fmla="val 46539"/>
              <a:gd name="adj2" fmla="val 737"/>
              <a:gd name="adj3" fmla="val 124384"/>
              <a:gd name="adj4" fmla="val -35793"/>
            </a:avLst>
          </a:prstGeom>
          <a:solidFill>
            <a:schemeClr val="tx2">
              <a:lumMod val="20000"/>
              <a:lumOff val="80000"/>
            </a:schemeClr>
          </a:solidFill>
          <a:ln w="19050">
            <a:solidFill>
              <a:srgbClr val="002060"/>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ja-JP" altLang="en-US" dirty="0" smtClean="0"/>
              <a:t>タイトルバー</a:t>
            </a:r>
            <a:endParaRPr kumimoji="1" lang="ja-JP" altLang="en-US" dirty="0"/>
          </a:p>
        </p:txBody>
      </p:sp>
      <p:sp>
        <p:nvSpPr>
          <p:cNvPr id="11" name="線吹き出し 1 (枠付き) 10"/>
          <p:cNvSpPr/>
          <p:nvPr/>
        </p:nvSpPr>
        <p:spPr>
          <a:xfrm>
            <a:off x="5580112" y="2241925"/>
            <a:ext cx="1872000" cy="370800"/>
          </a:xfrm>
          <a:prstGeom prst="borderCallout1">
            <a:avLst>
              <a:gd name="adj1" fmla="val 46539"/>
              <a:gd name="adj2" fmla="val 737"/>
              <a:gd name="adj3" fmla="val -32088"/>
              <a:gd name="adj4" fmla="val -39348"/>
            </a:avLst>
          </a:prstGeom>
          <a:solidFill>
            <a:schemeClr val="accent4">
              <a:lumMod val="40000"/>
              <a:lumOff val="60000"/>
            </a:schemeClr>
          </a:solidFill>
          <a:ln w="19050">
            <a:solidFill>
              <a:srgbClr val="00B050"/>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ja-JP" altLang="en-US" dirty="0" smtClean="0"/>
              <a:t>コントロールバー</a:t>
            </a:r>
            <a:endParaRPr kumimoji="1" lang="ja-JP" altLang="en-US" dirty="0"/>
          </a:p>
        </p:txBody>
      </p:sp>
      <p:sp>
        <p:nvSpPr>
          <p:cNvPr id="12" name="線吹き出し 1 (枠付き) 11"/>
          <p:cNvSpPr/>
          <p:nvPr/>
        </p:nvSpPr>
        <p:spPr>
          <a:xfrm>
            <a:off x="3419872" y="2241439"/>
            <a:ext cx="1440160" cy="369332"/>
          </a:xfrm>
          <a:prstGeom prst="borderCallout1">
            <a:avLst>
              <a:gd name="adj1" fmla="val 46539"/>
              <a:gd name="adj2" fmla="val 737"/>
              <a:gd name="adj3" fmla="val -103392"/>
              <a:gd name="adj4" fmla="val -76428"/>
            </a:avLst>
          </a:prstGeom>
          <a:ln w="19050">
            <a:solidFill>
              <a:srgbClr val="FF0000"/>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ja-JP" altLang="en-US" dirty="0" smtClean="0"/>
              <a:t>メニューバー</a:t>
            </a:r>
            <a:endParaRPr kumimoji="1" lang="ja-JP" altLang="en-US" dirty="0"/>
          </a:p>
        </p:txBody>
      </p:sp>
      <p:sp>
        <p:nvSpPr>
          <p:cNvPr id="13" name="正方形/長方形 12"/>
          <p:cNvSpPr/>
          <p:nvPr/>
        </p:nvSpPr>
        <p:spPr>
          <a:xfrm>
            <a:off x="977700" y="6281793"/>
            <a:ext cx="7200800" cy="180000"/>
          </a:xfrm>
          <a:prstGeom prst="rect">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線吹き出し 1 (枠付き) 13"/>
          <p:cNvSpPr/>
          <p:nvPr/>
        </p:nvSpPr>
        <p:spPr>
          <a:xfrm>
            <a:off x="3491880" y="5795238"/>
            <a:ext cx="1872000" cy="369332"/>
          </a:xfrm>
          <a:prstGeom prst="borderCallout1">
            <a:avLst>
              <a:gd name="adj1" fmla="val 46539"/>
              <a:gd name="adj2" fmla="val 737"/>
              <a:gd name="adj3" fmla="val 152113"/>
              <a:gd name="adj4" fmla="val -40130"/>
            </a:avLst>
          </a:prstGeom>
          <a:solidFill>
            <a:schemeClr val="accent2">
              <a:lumMod val="40000"/>
              <a:lumOff val="60000"/>
            </a:schemeClr>
          </a:solidFill>
          <a:ln w="19050">
            <a:solidFill>
              <a:srgbClr val="00B0F0"/>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ja-JP" altLang="en-US" dirty="0" smtClean="0"/>
              <a:t>ステータスバー</a:t>
            </a:r>
            <a:endParaRPr kumimoji="1" lang="ja-JP" altLang="en-US" dirty="0"/>
          </a:p>
        </p:txBody>
      </p:sp>
      <p:sp>
        <p:nvSpPr>
          <p:cNvPr id="15" name="線吹き出し 1 (枠付き) 14"/>
          <p:cNvSpPr/>
          <p:nvPr/>
        </p:nvSpPr>
        <p:spPr>
          <a:xfrm>
            <a:off x="1907704" y="2712251"/>
            <a:ext cx="1944000" cy="646331"/>
          </a:xfrm>
          <a:prstGeom prst="borderCallout1">
            <a:avLst>
              <a:gd name="adj1" fmla="val 46539"/>
              <a:gd name="adj2" fmla="val 737"/>
              <a:gd name="adj3" fmla="val 45156"/>
              <a:gd name="adj4" fmla="val -18854"/>
            </a:avLst>
          </a:prstGeom>
          <a:ln w="19050">
            <a:solidFill>
              <a:schemeClr val="accent1"/>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en-US" altLang="ja-JP" dirty="0" smtClean="0"/>
              <a:t>[</a:t>
            </a:r>
            <a:r>
              <a:rPr kumimoji="1" lang="ja-JP" altLang="en-US" dirty="0" smtClean="0"/>
              <a:t>作図</a:t>
            </a:r>
            <a:r>
              <a:rPr kumimoji="1" lang="en-US" altLang="ja-JP" dirty="0" smtClean="0"/>
              <a:t>1]</a:t>
            </a:r>
            <a:r>
              <a:rPr kumimoji="1" lang="ja-JP" altLang="en-US" dirty="0" err="1" smtClean="0"/>
              <a:t>、</a:t>
            </a:r>
            <a:r>
              <a:rPr kumimoji="1" lang="en-US" altLang="ja-JP" dirty="0" smtClean="0"/>
              <a:t>[</a:t>
            </a:r>
            <a:r>
              <a:rPr kumimoji="1" lang="ja-JP" altLang="en-US" dirty="0" smtClean="0"/>
              <a:t>作図</a:t>
            </a:r>
            <a:r>
              <a:rPr kumimoji="1" lang="en-US" altLang="ja-JP" dirty="0" smtClean="0"/>
              <a:t>2]</a:t>
            </a:r>
            <a:r>
              <a:rPr kumimoji="1" lang="ja-JP" altLang="en-US" dirty="0" smtClean="0"/>
              <a:t>ツールバー</a:t>
            </a:r>
            <a:endParaRPr kumimoji="1" lang="ja-JP" altLang="en-US" dirty="0"/>
          </a:p>
        </p:txBody>
      </p:sp>
      <p:sp>
        <p:nvSpPr>
          <p:cNvPr id="16" name="正方形/長方形 15"/>
          <p:cNvSpPr/>
          <p:nvPr/>
        </p:nvSpPr>
        <p:spPr>
          <a:xfrm>
            <a:off x="970385" y="2192478"/>
            <a:ext cx="569964" cy="1512000"/>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線吹き出し 1 (枠付き) 16"/>
          <p:cNvSpPr/>
          <p:nvPr/>
        </p:nvSpPr>
        <p:spPr>
          <a:xfrm>
            <a:off x="1907704" y="4077072"/>
            <a:ext cx="1944000" cy="646331"/>
          </a:xfrm>
          <a:prstGeom prst="borderCallout1">
            <a:avLst>
              <a:gd name="adj1" fmla="val 46539"/>
              <a:gd name="adj2" fmla="val 737"/>
              <a:gd name="adj3" fmla="val 45156"/>
              <a:gd name="adj4" fmla="val -18854"/>
            </a:avLst>
          </a:prstGeom>
          <a:ln w="19050">
            <a:solidFill>
              <a:schemeClr val="accent5"/>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en-US" altLang="ja-JP" dirty="0" smtClean="0"/>
              <a:t>[</a:t>
            </a:r>
            <a:r>
              <a:rPr kumimoji="1" lang="ja-JP" altLang="en-US" dirty="0" smtClean="0"/>
              <a:t>編集</a:t>
            </a:r>
            <a:r>
              <a:rPr kumimoji="1" lang="en-US" altLang="ja-JP" dirty="0" smtClean="0"/>
              <a:t>1]</a:t>
            </a:r>
            <a:r>
              <a:rPr kumimoji="1" lang="ja-JP" altLang="en-US" dirty="0" err="1" smtClean="0"/>
              <a:t>、</a:t>
            </a:r>
            <a:r>
              <a:rPr kumimoji="1" lang="en-US" altLang="ja-JP" dirty="0" smtClean="0"/>
              <a:t>[</a:t>
            </a:r>
            <a:r>
              <a:rPr kumimoji="1" lang="ja-JP" altLang="en-US" dirty="0" smtClean="0"/>
              <a:t>編集</a:t>
            </a:r>
            <a:r>
              <a:rPr kumimoji="1" lang="en-US" altLang="ja-JP" dirty="0" smtClean="0"/>
              <a:t>2]</a:t>
            </a:r>
            <a:r>
              <a:rPr kumimoji="1" lang="ja-JP" altLang="en-US" dirty="0" smtClean="0"/>
              <a:t>ツールバー</a:t>
            </a:r>
            <a:endParaRPr kumimoji="1" lang="ja-JP" altLang="en-US" dirty="0"/>
          </a:p>
        </p:txBody>
      </p:sp>
      <p:sp>
        <p:nvSpPr>
          <p:cNvPr id="18" name="正方形/長方形 17"/>
          <p:cNvSpPr/>
          <p:nvPr/>
        </p:nvSpPr>
        <p:spPr>
          <a:xfrm>
            <a:off x="970385" y="3733738"/>
            <a:ext cx="569964" cy="1512000"/>
          </a:xfrm>
          <a:prstGeom prst="rect">
            <a:avLst/>
          </a:prstGeom>
          <a:noFill/>
          <a:ln w="1905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7596336" y="2192478"/>
            <a:ext cx="288032" cy="15120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線吹き出し 1 (枠付き) 19"/>
          <p:cNvSpPr/>
          <p:nvPr/>
        </p:nvSpPr>
        <p:spPr>
          <a:xfrm>
            <a:off x="5470595" y="2691148"/>
            <a:ext cx="1980000" cy="388800"/>
          </a:xfrm>
          <a:prstGeom prst="borderCallout1">
            <a:avLst>
              <a:gd name="adj1" fmla="val 46539"/>
              <a:gd name="adj2" fmla="val 100383"/>
              <a:gd name="adj3" fmla="val 42879"/>
              <a:gd name="adj4" fmla="val 108342"/>
            </a:avLst>
          </a:prstGeom>
          <a:solidFill>
            <a:schemeClr val="accent3">
              <a:lumMod val="20000"/>
              <a:lumOff val="80000"/>
            </a:schemeClr>
          </a:solidFill>
          <a:ln w="19050">
            <a:solidFill>
              <a:schemeClr val="accent3">
                <a:lumMod val="75000"/>
              </a:schemeClr>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en-US" altLang="ja-JP" dirty="0" smtClean="0"/>
              <a:t>[</a:t>
            </a:r>
            <a:r>
              <a:rPr kumimoji="1" lang="ja-JP" altLang="en-US" dirty="0" smtClean="0"/>
              <a:t>メイン</a:t>
            </a:r>
            <a:r>
              <a:rPr kumimoji="1" lang="en-US" altLang="ja-JP" dirty="0" smtClean="0"/>
              <a:t>]</a:t>
            </a:r>
            <a:r>
              <a:rPr kumimoji="1" lang="ja-JP" altLang="en-US" dirty="0" smtClean="0"/>
              <a:t>ツールバー</a:t>
            </a:r>
            <a:endParaRPr kumimoji="1" lang="ja-JP" altLang="en-US" dirty="0"/>
          </a:p>
        </p:txBody>
      </p:sp>
      <p:sp>
        <p:nvSpPr>
          <p:cNvPr id="21" name="正方形/長方形 20"/>
          <p:cNvSpPr/>
          <p:nvPr/>
        </p:nvSpPr>
        <p:spPr>
          <a:xfrm>
            <a:off x="7590090" y="4498821"/>
            <a:ext cx="288032" cy="1512000"/>
          </a:xfrm>
          <a:prstGeom prst="rect">
            <a:avLst/>
          </a:prstGeom>
          <a:noFill/>
          <a:ln w="190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線吹き出し 1 (枠付き) 21"/>
          <p:cNvSpPr/>
          <p:nvPr/>
        </p:nvSpPr>
        <p:spPr>
          <a:xfrm>
            <a:off x="5526112" y="5070155"/>
            <a:ext cx="1404000" cy="369332"/>
          </a:xfrm>
          <a:prstGeom prst="borderCallout1">
            <a:avLst>
              <a:gd name="adj1" fmla="val 46539"/>
              <a:gd name="adj2" fmla="val 100383"/>
              <a:gd name="adj3" fmla="val 46840"/>
              <a:gd name="adj4" fmla="val 147419"/>
            </a:avLst>
          </a:prstGeom>
          <a:solidFill>
            <a:schemeClr val="accent3">
              <a:lumMod val="20000"/>
              <a:lumOff val="80000"/>
            </a:schemeClr>
          </a:solidFill>
          <a:ln w="19050">
            <a:solidFill>
              <a:schemeClr val="accent3">
                <a:lumMod val="75000"/>
              </a:schemeClr>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en-US" altLang="ja-JP" dirty="0" smtClean="0"/>
              <a:t>[</a:t>
            </a:r>
            <a:r>
              <a:rPr kumimoji="1" lang="ja-JP" altLang="en-US" dirty="0" smtClean="0"/>
              <a:t>レイヤ</a:t>
            </a:r>
            <a:r>
              <a:rPr kumimoji="1" lang="en-US" altLang="ja-JP" dirty="0" smtClean="0"/>
              <a:t>]</a:t>
            </a:r>
            <a:r>
              <a:rPr kumimoji="1" lang="ja-JP" altLang="en-US" dirty="0" smtClean="0"/>
              <a:t>バー</a:t>
            </a:r>
            <a:endParaRPr kumimoji="1" lang="ja-JP" altLang="en-US" dirty="0"/>
          </a:p>
        </p:txBody>
      </p:sp>
      <p:sp>
        <p:nvSpPr>
          <p:cNvPr id="23" name="正方形/長方形 22"/>
          <p:cNvSpPr/>
          <p:nvPr/>
        </p:nvSpPr>
        <p:spPr>
          <a:xfrm>
            <a:off x="7896105" y="4643906"/>
            <a:ext cx="288032" cy="1512000"/>
          </a:xfrm>
          <a:prstGeom prst="rect">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線吹き出し 1 (枠付き) 23"/>
          <p:cNvSpPr/>
          <p:nvPr/>
        </p:nvSpPr>
        <p:spPr>
          <a:xfrm>
            <a:off x="5512144" y="5501333"/>
            <a:ext cx="2232000" cy="388800"/>
          </a:xfrm>
          <a:prstGeom prst="borderCallout1">
            <a:avLst>
              <a:gd name="adj1" fmla="val 46539"/>
              <a:gd name="adj2" fmla="val 100383"/>
              <a:gd name="adj3" fmla="val 42879"/>
              <a:gd name="adj4" fmla="val 108342"/>
            </a:avLst>
          </a:prstGeom>
          <a:solidFill>
            <a:schemeClr val="accent4">
              <a:lumMod val="20000"/>
              <a:lumOff val="80000"/>
            </a:schemeClr>
          </a:solidFill>
          <a:ln w="19050">
            <a:solidFill>
              <a:srgbClr val="92D050"/>
            </a:solidFill>
            <a:headEnd type="none" w="med" len="med"/>
            <a:tailEnd type="triangle" w="med" len="med"/>
          </a:ln>
        </p:spPr>
        <p:style>
          <a:lnRef idx="1">
            <a:schemeClr val="accent6"/>
          </a:lnRef>
          <a:fillRef idx="2">
            <a:schemeClr val="accent6"/>
          </a:fillRef>
          <a:effectRef idx="1">
            <a:schemeClr val="accent6"/>
          </a:effectRef>
          <a:fontRef idx="minor">
            <a:schemeClr val="dk1"/>
          </a:fontRef>
        </p:style>
        <p:txBody>
          <a:bodyPr rtlCol="0" anchor="ctr">
            <a:spAutoFit/>
          </a:bodyPr>
          <a:lstStyle/>
          <a:p>
            <a:pPr algn="ctr"/>
            <a:r>
              <a:rPr kumimoji="1" lang="en-US" altLang="ja-JP" dirty="0" smtClean="0"/>
              <a:t>[</a:t>
            </a:r>
            <a:r>
              <a:rPr kumimoji="1" lang="ja-JP" altLang="en-US" dirty="0" smtClean="0"/>
              <a:t>レイヤグループ</a:t>
            </a:r>
            <a:r>
              <a:rPr kumimoji="1" lang="en-US" altLang="ja-JP" dirty="0" smtClean="0"/>
              <a:t>]</a:t>
            </a:r>
            <a:r>
              <a:rPr kumimoji="1" lang="ja-JP" altLang="en-US" dirty="0" smtClean="0"/>
              <a:t>バー</a:t>
            </a:r>
            <a:endParaRPr kumimoji="1" lang="ja-JP" altLang="en-US" dirty="0"/>
          </a:p>
        </p:txBody>
      </p:sp>
      <p:sp>
        <p:nvSpPr>
          <p:cNvPr id="25" name="対角する 2 つの角を丸めた四角形 24"/>
          <p:cNvSpPr/>
          <p:nvPr/>
        </p:nvSpPr>
        <p:spPr>
          <a:xfrm>
            <a:off x="4067944" y="3482295"/>
            <a:ext cx="2664296" cy="998882"/>
          </a:xfrm>
          <a:prstGeom prst="round2Diag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作図ウィンドウ</a:t>
            </a:r>
            <a:endParaRPr kumimoji="1" lang="ja-JP" altLang="en-US" dirty="0">
              <a:solidFill>
                <a:schemeClr val="tx1"/>
              </a:solidFill>
            </a:endParaRPr>
          </a:p>
        </p:txBody>
      </p:sp>
      <p:sp>
        <p:nvSpPr>
          <p:cNvPr id="26" name="テキスト ボックス 25"/>
          <p:cNvSpPr txBox="1"/>
          <p:nvPr/>
        </p:nvSpPr>
        <p:spPr>
          <a:xfrm>
            <a:off x="395536" y="6468194"/>
            <a:ext cx="8208912" cy="369332"/>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kumimoji="1" lang="ja-JP" altLang="en-US" dirty="0" smtClean="0"/>
              <a:t>ステータスバーは、作図上の指示が表示されます。</a:t>
            </a:r>
            <a:r>
              <a:rPr kumimoji="1" lang="en-US" altLang="ja-JP" dirty="0" smtClean="0"/>
              <a:t>(L)</a:t>
            </a:r>
            <a:r>
              <a:rPr kumimoji="1" lang="ja-JP" altLang="en-US" dirty="0" smtClean="0"/>
              <a:t>は左クリック、</a:t>
            </a:r>
            <a:r>
              <a:rPr kumimoji="1" lang="en-US" altLang="ja-JP" dirty="0" smtClean="0"/>
              <a:t>(R)</a:t>
            </a:r>
            <a:r>
              <a:rPr kumimoji="1" lang="ja-JP" altLang="en-US" dirty="0" smtClean="0"/>
              <a:t>は右クリック。</a:t>
            </a:r>
            <a:endParaRPr kumimoji="1" lang="ja-JP" altLang="en-US" dirty="0"/>
          </a:p>
        </p:txBody>
      </p:sp>
    </p:spTree>
    <p:extLst>
      <p:ext uri="{BB962C8B-B14F-4D97-AF65-F5344CB8AC3E}">
        <p14:creationId xmlns:p14="http://schemas.microsoft.com/office/powerpoint/2010/main" val="3513891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メニューバー：ファイル（</a:t>
            </a:r>
            <a:r>
              <a:rPr kumimoji="1" lang="en-US" altLang="ja-JP" u="sng" dirty="0" smtClean="0"/>
              <a:t>F</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763688" y="2420888"/>
            <a:ext cx="1905000" cy="318135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18</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81263" y="1772816"/>
            <a:ext cx="4181475" cy="20955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69804" y="3803501"/>
            <a:ext cx="1323975" cy="1209675"/>
          </a:xfrm>
          <a:prstGeom prst="rect">
            <a:avLst/>
          </a:prstGeom>
        </p:spPr>
      </p:pic>
      <p:cxnSp>
        <p:nvCxnSpPr>
          <p:cNvPr id="11" name="直線矢印コネクタ 10"/>
          <p:cNvCxnSpPr>
            <a:endCxn id="7" idx="0"/>
          </p:cNvCxnSpPr>
          <p:nvPr/>
        </p:nvCxnSpPr>
        <p:spPr>
          <a:xfrm>
            <a:off x="2716188" y="1982366"/>
            <a:ext cx="0" cy="438522"/>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a:endCxn id="9" idx="1"/>
          </p:cNvCxnSpPr>
          <p:nvPr/>
        </p:nvCxnSpPr>
        <p:spPr>
          <a:xfrm>
            <a:off x="3563888" y="4408338"/>
            <a:ext cx="905916" cy="1"/>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02502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メニューバー：</a:t>
            </a:r>
            <a:r>
              <a:rPr kumimoji="1" lang="en-US" altLang="ja-JP" dirty="0" smtClean="0"/>
              <a:t>[</a:t>
            </a:r>
            <a:r>
              <a:rPr kumimoji="1" lang="ja-JP" altLang="en-US" dirty="0" smtClean="0"/>
              <a:t>編集（</a:t>
            </a:r>
            <a:r>
              <a:rPr kumimoji="1" lang="en-US" altLang="ja-JP" u="sng" dirty="0" smtClean="0"/>
              <a:t>E</a:t>
            </a:r>
            <a:r>
              <a:rPr kumimoji="1" lang="en-US" altLang="ja-JP"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81262" y="1700808"/>
            <a:ext cx="4181475" cy="20955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19</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55776" y="2290911"/>
            <a:ext cx="1685925" cy="4162425"/>
          </a:xfrm>
          <a:prstGeom prst="rect">
            <a:avLst/>
          </a:prstGeom>
        </p:spPr>
      </p:pic>
      <p:cxnSp>
        <p:nvCxnSpPr>
          <p:cNvPr id="10" name="直線矢印コネクタ 9"/>
          <p:cNvCxnSpPr>
            <a:endCxn id="8" idx="0"/>
          </p:cNvCxnSpPr>
          <p:nvPr/>
        </p:nvCxnSpPr>
        <p:spPr>
          <a:xfrm>
            <a:off x="3347864" y="1844824"/>
            <a:ext cx="0" cy="446087"/>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等号 10"/>
          <p:cNvSpPr/>
          <p:nvPr/>
        </p:nvSpPr>
        <p:spPr>
          <a:xfrm>
            <a:off x="4572000" y="4293096"/>
            <a:ext cx="576064" cy="432048"/>
          </a:xfrm>
          <a:prstGeom prst="mathEqual">
            <a:avLst>
              <a:gd name="adj1" fmla="val 23520"/>
              <a:gd name="adj2" fmla="val 529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pic>
        <p:nvPicPr>
          <p:cNvPr id="12" name="図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580112" y="3291035"/>
            <a:ext cx="742950" cy="2162175"/>
          </a:xfrm>
          <a:prstGeom prst="rect">
            <a:avLst/>
          </a:prstGeom>
        </p:spPr>
      </p:pic>
      <p:sp>
        <p:nvSpPr>
          <p:cNvPr id="13" name="テキスト ボックス 12"/>
          <p:cNvSpPr txBox="1"/>
          <p:nvPr/>
        </p:nvSpPr>
        <p:spPr>
          <a:xfrm>
            <a:off x="5303587" y="5589240"/>
            <a:ext cx="1296000" cy="369332"/>
          </a:xfrm>
          <a:prstGeom prst="rect">
            <a:avLst/>
          </a:prstGeom>
          <a:noFill/>
        </p:spPr>
        <p:txBody>
          <a:bodyPr wrap="square" rtlCol="0">
            <a:spAutoFit/>
          </a:bodyPr>
          <a:lstStyle/>
          <a:p>
            <a:r>
              <a:rPr lang="ja-JP" altLang="en-US" dirty="0"/>
              <a:t>ツールバー</a:t>
            </a:r>
            <a:endParaRPr kumimoji="1" lang="ja-JP" altLang="en-US" dirty="0"/>
          </a:p>
        </p:txBody>
      </p:sp>
    </p:spTree>
    <p:extLst>
      <p:ext uri="{BB962C8B-B14F-4D97-AF65-F5344CB8AC3E}">
        <p14:creationId xmlns:p14="http://schemas.microsoft.com/office/powerpoint/2010/main" val="787222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Jw_cad </a:t>
            </a:r>
            <a:r>
              <a:rPr kumimoji="1" lang="ja-JP" altLang="en-US" dirty="0" smtClean="0"/>
              <a:t>（じぇいだぶりゅーきゃど）とは</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フリーの</a:t>
            </a:r>
            <a:r>
              <a:rPr kumimoji="1" lang="en-US" altLang="ja-JP" dirty="0" smtClean="0"/>
              <a:t>2</a:t>
            </a:r>
            <a:r>
              <a:rPr kumimoji="1" lang="ja-JP" altLang="en-US" dirty="0" smtClean="0"/>
              <a:t>次元汎用</a:t>
            </a:r>
            <a:r>
              <a:rPr kumimoji="1" lang="en-US" altLang="ja-JP" dirty="0" smtClean="0"/>
              <a:t>CAD</a:t>
            </a:r>
            <a:r>
              <a:rPr kumimoji="1" lang="ja-JP" altLang="en-US" dirty="0" smtClean="0"/>
              <a:t>ソフトウェア</a:t>
            </a:r>
            <a:endParaRPr kumimoji="1" lang="en-US" altLang="ja-JP" dirty="0" smtClean="0"/>
          </a:p>
          <a:p>
            <a:r>
              <a:rPr lang="ja-JP" altLang="en-US" dirty="0"/>
              <a:t>清水治朗のイニシャル「</a:t>
            </a:r>
            <a:r>
              <a:rPr lang="en-US" altLang="ja-JP" dirty="0"/>
              <a:t>J</a:t>
            </a:r>
            <a:r>
              <a:rPr lang="ja-JP" altLang="en-US" dirty="0"/>
              <a:t>」と、田中善文の当時のハンドルネーム「悪文（</a:t>
            </a:r>
            <a:r>
              <a:rPr lang="en-US" altLang="ja-JP" dirty="0"/>
              <a:t>warufumi</a:t>
            </a:r>
            <a:r>
              <a:rPr lang="ja-JP" altLang="en-US" dirty="0"/>
              <a:t>）」の「</a:t>
            </a:r>
            <a:r>
              <a:rPr lang="en-US" altLang="ja-JP" dirty="0"/>
              <a:t>W</a:t>
            </a:r>
            <a:r>
              <a:rPr lang="ja-JP" altLang="en-US" dirty="0"/>
              <a:t>」に</a:t>
            </a:r>
            <a:r>
              <a:rPr lang="ja-JP" altLang="en-US" dirty="0" smtClean="0"/>
              <a:t>由来</a:t>
            </a:r>
            <a:endParaRPr lang="en-US" altLang="ja-JP" dirty="0" smtClean="0"/>
          </a:p>
          <a:p>
            <a:r>
              <a:rPr kumimoji="1" lang="en-US" altLang="ja-JP" dirty="0" smtClean="0"/>
              <a:t>DOS</a:t>
            </a:r>
            <a:r>
              <a:rPr kumimoji="1" lang="ja-JP" altLang="en-US" dirty="0" smtClean="0"/>
              <a:t>版（</a:t>
            </a:r>
            <a:r>
              <a:rPr kumimoji="1" lang="en-US" altLang="ja-JP" dirty="0" smtClean="0"/>
              <a:t>1991</a:t>
            </a:r>
            <a:r>
              <a:rPr kumimoji="1" lang="ja-JP" altLang="en-US" dirty="0" smtClean="0"/>
              <a:t>年</a:t>
            </a:r>
            <a:r>
              <a:rPr kumimoji="1" lang="en-US" altLang="ja-JP" dirty="0" smtClean="0"/>
              <a:t>1</a:t>
            </a:r>
            <a:r>
              <a:rPr kumimoji="1" lang="ja-JP" altLang="en-US" dirty="0" smtClean="0"/>
              <a:t>月で開発終了）と</a:t>
            </a:r>
            <a:r>
              <a:rPr kumimoji="1" lang="en-US" altLang="ja-JP" dirty="0" smtClean="0"/>
              <a:t>Windows</a:t>
            </a:r>
            <a:r>
              <a:rPr kumimoji="1" lang="ja-JP" altLang="en-US" dirty="0" smtClean="0"/>
              <a:t>版がある</a:t>
            </a:r>
            <a:endParaRPr kumimoji="1" lang="en-US" altLang="ja-JP" dirty="0" smtClean="0"/>
          </a:p>
          <a:p>
            <a:r>
              <a:rPr lang="en-US" altLang="ja-JP" dirty="0" smtClean="0"/>
              <a:t>Windows</a:t>
            </a:r>
            <a:r>
              <a:rPr lang="ja-JP" altLang="en-US" dirty="0" smtClean="0"/>
              <a:t>版は</a:t>
            </a:r>
            <a:r>
              <a:rPr lang="en-US" altLang="ja-JP" dirty="0" smtClean="0"/>
              <a:t>7.04a</a:t>
            </a:r>
            <a:r>
              <a:rPr lang="ja-JP" altLang="en-US" dirty="0" smtClean="0"/>
              <a:t>が最新バージョン（</a:t>
            </a:r>
            <a:r>
              <a:rPr lang="en-US" altLang="ja-JP" dirty="0" smtClean="0"/>
              <a:t>2011</a:t>
            </a:r>
            <a:r>
              <a:rPr lang="ja-JP" altLang="en-US" dirty="0" smtClean="0"/>
              <a:t>年</a:t>
            </a:r>
            <a:r>
              <a:rPr lang="en-US" altLang="ja-JP" dirty="0" smtClean="0"/>
              <a:t>2</a:t>
            </a:r>
            <a:r>
              <a:rPr lang="ja-JP" altLang="en-US" dirty="0" smtClean="0"/>
              <a:t>月</a:t>
            </a:r>
            <a:r>
              <a:rPr lang="en-US" altLang="ja-JP" dirty="0" smtClean="0"/>
              <a:t>6</a:t>
            </a:r>
            <a:r>
              <a:rPr lang="ja-JP" altLang="en-US" dirty="0" smtClean="0"/>
              <a:t>日）</a:t>
            </a:r>
            <a:endParaRPr lang="en-US" altLang="ja-JP" dirty="0" smtClean="0"/>
          </a:p>
          <a:p>
            <a:r>
              <a:rPr lang="en-US" altLang="ja-JP" dirty="0" smtClean="0"/>
              <a:t>Windows 2000,XP,Vista,7</a:t>
            </a:r>
            <a:r>
              <a:rPr lang="ja-JP" altLang="en-US" dirty="0" smtClean="0"/>
              <a:t>で動作</a:t>
            </a:r>
            <a:endParaRPr lang="en-US" altLang="ja-JP" dirty="0" smtClean="0"/>
          </a:p>
          <a:p>
            <a:endParaRPr lang="en-US" altLang="ja-JP" dirty="0"/>
          </a:p>
          <a:p>
            <a:r>
              <a:rPr lang="ja-JP" altLang="en-US" dirty="0" smtClean="0"/>
              <a:t>ホームページ：</a:t>
            </a:r>
            <a:r>
              <a:rPr lang="en-US" altLang="ja-JP" dirty="0" smtClean="0">
                <a:hlinkClick r:id="rId2"/>
              </a:rPr>
              <a:t>http</a:t>
            </a:r>
            <a:r>
              <a:rPr lang="en-US" altLang="ja-JP" dirty="0">
                <a:hlinkClick r:id="rId2"/>
              </a:rPr>
              <a:t>://</a:t>
            </a:r>
            <a:r>
              <a:rPr lang="en-US" altLang="ja-JP" dirty="0" smtClean="0">
                <a:hlinkClick r:id="rId2"/>
              </a:rPr>
              <a:t>www.jwcad.net/index.htm</a:t>
            </a:r>
            <a:endParaRPr lang="en-US" altLang="ja-JP" dirty="0" smtClean="0"/>
          </a:p>
          <a:p>
            <a:pPr lvl="1">
              <a:buFont typeface="Wingdings" pitchFamily="2" charset="2"/>
              <a:buChar char="ü"/>
            </a:pPr>
            <a:r>
              <a:rPr lang="en-US" altLang="ja-JP" dirty="0" smtClean="0"/>
              <a:t>Jw_cad</a:t>
            </a:r>
            <a:r>
              <a:rPr lang="ja-JP" altLang="en-US" dirty="0"/>
              <a:t>ソフトウェア</a:t>
            </a:r>
            <a:r>
              <a:rPr lang="ja-JP" altLang="en-US" dirty="0" smtClean="0"/>
              <a:t>のダウンロード、更新履歴の確認</a:t>
            </a:r>
            <a:endParaRPr lang="en-US" altLang="ja-JP" dirty="0" smtClean="0"/>
          </a:p>
        </p:txBody>
      </p:sp>
      <p:sp>
        <p:nvSpPr>
          <p:cNvPr id="4" name="日付プレースホルダー 3"/>
          <p:cNvSpPr>
            <a:spLocks noGrp="1"/>
          </p:cNvSpPr>
          <p:nvPr>
            <p:ph type="dt" sz="half" idx="10"/>
          </p:nvPr>
        </p:nvSpPr>
        <p:spPr/>
        <p:txBody>
          <a:bodyPr/>
          <a:lstStyle/>
          <a:p>
            <a:fld id="{E3CD714C-F72A-4B4E-9DEB-DFCE662C6FD1}"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a:t>
            </a:fld>
            <a:endParaRPr kumimoji="1" lang="ja-JP" altLang="en-US"/>
          </a:p>
        </p:txBody>
      </p:sp>
    </p:spTree>
    <p:extLst>
      <p:ext uri="{BB962C8B-B14F-4D97-AF65-F5344CB8AC3E}">
        <p14:creationId xmlns:p14="http://schemas.microsoft.com/office/powerpoint/2010/main" val="24478429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メニューバー：表示（</a:t>
            </a:r>
            <a:r>
              <a:rPr kumimoji="1" lang="en-US" altLang="ja-JP" u="sng" dirty="0" smtClean="0"/>
              <a:t>V</a:t>
            </a:r>
            <a:r>
              <a:rPr kumimoji="1" lang="en-US" altLang="ja-JP"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81262" y="1700808"/>
            <a:ext cx="4181475" cy="20955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20</a:t>
            </a:fld>
            <a:endParaRPr kumimoji="1" lang="ja-JP" altLang="en-US"/>
          </a:p>
        </p:txBody>
      </p:sp>
      <p:cxnSp>
        <p:nvCxnSpPr>
          <p:cNvPr id="10" name="直線矢印コネクタ 9"/>
          <p:cNvCxnSpPr/>
          <p:nvPr/>
        </p:nvCxnSpPr>
        <p:spPr>
          <a:xfrm>
            <a:off x="3995936" y="1902793"/>
            <a:ext cx="0" cy="446087"/>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19648" y="2361502"/>
            <a:ext cx="1552575" cy="819150"/>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4003" y="2361502"/>
            <a:ext cx="2866073" cy="2849880"/>
          </a:xfrm>
          <a:prstGeom prst="rect">
            <a:avLst/>
          </a:prstGeom>
        </p:spPr>
      </p:pic>
      <p:pic>
        <p:nvPicPr>
          <p:cNvPr id="11" name="図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292082" y="2361507"/>
            <a:ext cx="2177891" cy="914876"/>
          </a:xfrm>
          <a:prstGeom prst="rect">
            <a:avLst/>
          </a:prstGeom>
        </p:spPr>
      </p:pic>
      <p:pic>
        <p:nvPicPr>
          <p:cNvPr id="12" name="図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3450" y="3369270"/>
            <a:ext cx="1786223" cy="3317272"/>
          </a:xfrm>
          <a:prstGeom prst="rect">
            <a:avLst/>
          </a:prstGeom>
        </p:spPr>
      </p:pic>
      <p:cxnSp>
        <p:nvCxnSpPr>
          <p:cNvPr id="14" name="直線矢印コネクタ 13"/>
          <p:cNvCxnSpPr/>
          <p:nvPr/>
        </p:nvCxnSpPr>
        <p:spPr>
          <a:xfrm>
            <a:off x="4355976" y="2771077"/>
            <a:ext cx="936104" cy="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カギ線コネクタ 15"/>
          <p:cNvCxnSpPr/>
          <p:nvPr/>
        </p:nvCxnSpPr>
        <p:spPr>
          <a:xfrm>
            <a:off x="4355976" y="2924944"/>
            <a:ext cx="914400" cy="914400"/>
          </a:xfrm>
          <a:prstGeom prst="bentConnector3">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a:off x="3010076" y="2458392"/>
            <a:ext cx="337788" cy="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4732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メニューバー：</a:t>
            </a:r>
            <a:r>
              <a:rPr kumimoji="1" lang="en-US" altLang="ja-JP" dirty="0" smtClean="0"/>
              <a:t>[</a:t>
            </a:r>
            <a:r>
              <a:rPr kumimoji="1" lang="ja-JP" altLang="en-US" dirty="0" smtClean="0"/>
              <a:t>作図（</a:t>
            </a:r>
            <a:r>
              <a:rPr kumimoji="1" lang="en-US" altLang="ja-JP" u="sng" dirty="0" smtClean="0"/>
              <a:t>D</a:t>
            </a:r>
            <a:r>
              <a:rPr kumimoji="1" lang="en-US" altLang="ja-JP"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81262" y="1700808"/>
            <a:ext cx="4181475" cy="20955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21</a:t>
            </a:fld>
            <a:endParaRPr kumimoji="1" lang="ja-JP" altLang="en-US"/>
          </a:p>
        </p:txBody>
      </p:sp>
      <p:cxnSp>
        <p:nvCxnSpPr>
          <p:cNvPr id="10" name="直線矢印コネクタ 9"/>
          <p:cNvCxnSpPr/>
          <p:nvPr/>
        </p:nvCxnSpPr>
        <p:spPr>
          <a:xfrm>
            <a:off x="4572000" y="1844824"/>
            <a:ext cx="0" cy="446087"/>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5936" y="2348880"/>
            <a:ext cx="1095375" cy="3400425"/>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40152" y="2369006"/>
            <a:ext cx="733425" cy="2124075"/>
          </a:xfrm>
          <a:prstGeom prst="rect">
            <a:avLst/>
          </a:prstGeom>
        </p:spPr>
      </p:pic>
      <p:sp>
        <p:nvSpPr>
          <p:cNvPr id="11" name="等号 10"/>
          <p:cNvSpPr/>
          <p:nvPr/>
        </p:nvSpPr>
        <p:spPr>
          <a:xfrm>
            <a:off x="5150517" y="3286664"/>
            <a:ext cx="576064" cy="432048"/>
          </a:xfrm>
          <a:prstGeom prst="mathEqual">
            <a:avLst>
              <a:gd name="adj1" fmla="val 23520"/>
              <a:gd name="adj2" fmla="val 529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テキスト ボックス 11"/>
          <p:cNvSpPr txBox="1"/>
          <p:nvPr/>
        </p:nvSpPr>
        <p:spPr>
          <a:xfrm>
            <a:off x="5652264" y="4581128"/>
            <a:ext cx="1296000" cy="369332"/>
          </a:xfrm>
          <a:prstGeom prst="rect">
            <a:avLst/>
          </a:prstGeom>
          <a:noFill/>
        </p:spPr>
        <p:txBody>
          <a:bodyPr wrap="square" rtlCol="0">
            <a:spAutoFit/>
          </a:bodyPr>
          <a:lstStyle/>
          <a:p>
            <a:r>
              <a:rPr lang="ja-JP" altLang="en-US" dirty="0"/>
              <a:t>ツールバー</a:t>
            </a:r>
            <a:endParaRPr kumimoji="1" lang="ja-JP" altLang="en-US" dirty="0"/>
          </a:p>
        </p:txBody>
      </p:sp>
    </p:spTree>
    <p:extLst>
      <p:ext uri="{BB962C8B-B14F-4D97-AF65-F5344CB8AC3E}">
        <p14:creationId xmlns:p14="http://schemas.microsoft.com/office/powerpoint/2010/main" val="9555225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メニューバー：設定（</a:t>
            </a:r>
            <a:r>
              <a:rPr kumimoji="1" lang="en-US" altLang="ja-JP" u="sng" dirty="0" smtClean="0"/>
              <a:t>S</a:t>
            </a:r>
            <a:r>
              <a:rPr kumimoji="1" lang="en-US" altLang="ja-JP"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81262" y="1700808"/>
            <a:ext cx="4181475" cy="20955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22</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819525" y="2485231"/>
            <a:ext cx="1504950" cy="3248025"/>
          </a:xfrm>
          <a:prstGeom prst="rect">
            <a:avLst/>
          </a:prstGeom>
        </p:spPr>
      </p:pic>
      <p:cxnSp>
        <p:nvCxnSpPr>
          <p:cNvPr id="14" name="カギ線コネクタ 13"/>
          <p:cNvCxnSpPr>
            <a:endCxn id="8" idx="0"/>
          </p:cNvCxnSpPr>
          <p:nvPr/>
        </p:nvCxnSpPr>
        <p:spPr>
          <a:xfrm rot="5400000">
            <a:off x="4539829" y="1876995"/>
            <a:ext cx="640407" cy="576064"/>
          </a:xfrm>
          <a:prstGeom prst="bentConnector3">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5" name="図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67744" y="2657475"/>
            <a:ext cx="1038225" cy="514350"/>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164163" y="4202410"/>
            <a:ext cx="1000125" cy="666750"/>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6131396" y="2780928"/>
            <a:ext cx="1104900" cy="971550"/>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386806" y="4653136"/>
            <a:ext cx="800100" cy="1885950"/>
          </a:xfrm>
          <a:prstGeom prst="rect">
            <a:avLst/>
          </a:prstGeom>
        </p:spPr>
      </p:pic>
      <p:cxnSp>
        <p:nvCxnSpPr>
          <p:cNvPr id="20" name="直線矢印コネクタ 19"/>
          <p:cNvCxnSpPr/>
          <p:nvPr/>
        </p:nvCxnSpPr>
        <p:spPr>
          <a:xfrm flipH="1">
            <a:off x="3347864" y="2806806"/>
            <a:ext cx="576064" cy="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3305969" y="5596111"/>
            <a:ext cx="576064" cy="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カギ線コネクタ 22"/>
          <p:cNvCxnSpPr/>
          <p:nvPr/>
        </p:nvCxnSpPr>
        <p:spPr>
          <a:xfrm flipV="1">
            <a:off x="5324475" y="3286621"/>
            <a:ext cx="727298" cy="680939"/>
          </a:xfrm>
          <a:prstGeom prst="bentConnector3">
            <a:avLst>
              <a:gd name="adj1" fmla="val 50000"/>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カギ線コネクタ 25"/>
          <p:cNvCxnSpPr/>
          <p:nvPr/>
        </p:nvCxnSpPr>
        <p:spPr>
          <a:xfrm>
            <a:off x="5324475" y="4135122"/>
            <a:ext cx="727298" cy="426541"/>
          </a:xfrm>
          <a:prstGeom prst="bentConnector3">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4243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メニューバー：</a:t>
            </a:r>
            <a:r>
              <a:rPr kumimoji="1" lang="en-US" altLang="ja-JP" dirty="0" smtClean="0"/>
              <a:t>[</a:t>
            </a:r>
            <a:r>
              <a:rPr kumimoji="1" lang="ja-JP" altLang="en-US" dirty="0" smtClean="0"/>
              <a:t>その他（</a:t>
            </a:r>
            <a:r>
              <a:rPr kumimoji="1" lang="en-US" altLang="ja-JP" u="sng" dirty="0" smtClean="0"/>
              <a:t>A</a:t>
            </a:r>
            <a:r>
              <a:rPr kumimoji="1" lang="ja-JP" altLang="en-US" dirty="0" smtClean="0"/>
              <a:t>）</a:t>
            </a:r>
            <a:r>
              <a:rPr kumimoji="1" lang="en-US" altLang="ja-JP"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81262" y="1700808"/>
            <a:ext cx="4181475" cy="20955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23</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24300" y="2449041"/>
            <a:ext cx="1295400" cy="2924175"/>
          </a:xfrm>
          <a:prstGeom prst="rect">
            <a:avLst/>
          </a:prstGeom>
        </p:spPr>
      </p:pic>
      <p:cxnSp>
        <p:nvCxnSpPr>
          <p:cNvPr id="21" name="カギ線コネクタ 20"/>
          <p:cNvCxnSpPr>
            <a:endCxn id="8" idx="0"/>
          </p:cNvCxnSpPr>
          <p:nvPr/>
        </p:nvCxnSpPr>
        <p:spPr>
          <a:xfrm rot="10800000" flipV="1">
            <a:off x="4572000" y="2218941"/>
            <a:ext cx="1152128" cy="230100"/>
          </a:xfrm>
          <a:prstGeom prst="bentConnector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flipV="1">
            <a:off x="5724128" y="1844824"/>
            <a:ext cx="0" cy="374117"/>
          </a:xfrm>
          <a:prstGeom prst="line">
            <a:avLst/>
          </a:prstGeom>
          <a:ln w="19050">
            <a:solidFill>
              <a:srgbClr val="FF0000"/>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25" name="等号 24"/>
          <p:cNvSpPr/>
          <p:nvPr/>
        </p:nvSpPr>
        <p:spPr>
          <a:xfrm>
            <a:off x="5652120" y="3609202"/>
            <a:ext cx="576064" cy="432048"/>
          </a:xfrm>
          <a:prstGeom prst="mathEqual">
            <a:avLst>
              <a:gd name="adj1" fmla="val 23520"/>
              <a:gd name="adj2" fmla="val 529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a:solidFill>
                <a:schemeClr val="tx1"/>
              </a:solidFill>
            </a:endParaRPr>
          </a:p>
        </p:txBody>
      </p:sp>
      <p:pic>
        <p:nvPicPr>
          <p:cNvPr id="26" name="図 2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09790" y="2380477"/>
            <a:ext cx="742950" cy="1228725"/>
          </a:xfrm>
          <a:prstGeom prst="rect">
            <a:avLst/>
          </a:prstGeom>
        </p:spPr>
      </p:pic>
      <p:pic>
        <p:nvPicPr>
          <p:cNvPr id="27" name="図 2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619315" y="4041250"/>
            <a:ext cx="723900" cy="1247775"/>
          </a:xfrm>
          <a:prstGeom prst="rect">
            <a:avLst/>
          </a:prstGeom>
        </p:spPr>
      </p:pic>
      <p:sp>
        <p:nvSpPr>
          <p:cNvPr id="28" name="テキスト ボックス 27"/>
          <p:cNvSpPr txBox="1"/>
          <p:nvPr/>
        </p:nvSpPr>
        <p:spPr>
          <a:xfrm>
            <a:off x="6333265" y="5517232"/>
            <a:ext cx="1296000" cy="369332"/>
          </a:xfrm>
          <a:prstGeom prst="rect">
            <a:avLst/>
          </a:prstGeom>
          <a:noFill/>
        </p:spPr>
        <p:txBody>
          <a:bodyPr wrap="square" rtlCol="0">
            <a:spAutoFit/>
          </a:bodyPr>
          <a:lstStyle/>
          <a:p>
            <a:r>
              <a:rPr lang="ja-JP" altLang="en-US" dirty="0"/>
              <a:t>ツールバー</a:t>
            </a:r>
            <a:endParaRPr kumimoji="1" lang="ja-JP" altLang="en-US" dirty="0"/>
          </a:p>
        </p:txBody>
      </p:sp>
      <p:sp>
        <p:nvSpPr>
          <p:cNvPr id="29" name="正方形/長方形 28"/>
          <p:cNvSpPr/>
          <p:nvPr/>
        </p:nvSpPr>
        <p:spPr>
          <a:xfrm>
            <a:off x="6619315" y="4869160"/>
            <a:ext cx="328949" cy="288032"/>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6981265" y="2380477"/>
            <a:ext cx="328949" cy="288032"/>
          </a:xfrm>
          <a:prstGeom prst="rect">
            <a:avLst/>
          </a:prstGeom>
          <a:solidFill>
            <a:schemeClr val="bg2">
              <a:lumMod val="9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057620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メニューバー：ヘルプ（</a:t>
            </a:r>
            <a:r>
              <a:rPr kumimoji="1" lang="en-US" altLang="ja-JP" u="sng" dirty="0" smtClean="0"/>
              <a:t>H</a:t>
            </a:r>
            <a:r>
              <a:rPr kumimoji="1" lang="ja-JP" altLang="en-US" dirty="0" smtClean="0"/>
              <a:t>）</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481262" y="1700808"/>
            <a:ext cx="4181475" cy="20955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24</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99792" y="2527260"/>
            <a:ext cx="1638300" cy="447675"/>
          </a:xfrm>
          <a:prstGeom prst="rect">
            <a:avLst/>
          </a:prstGeom>
        </p:spPr>
      </p:pic>
      <p:pic>
        <p:nvPicPr>
          <p:cNvPr id="9" name="図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105151" y="2527260"/>
            <a:ext cx="3643313" cy="3671888"/>
          </a:xfrm>
          <a:prstGeom prst="rect">
            <a:avLst/>
          </a:prstGeom>
        </p:spPr>
      </p:pic>
      <p:cxnSp>
        <p:nvCxnSpPr>
          <p:cNvPr id="11" name="直線矢印コネクタ 10"/>
          <p:cNvCxnSpPr/>
          <p:nvPr/>
        </p:nvCxnSpPr>
        <p:spPr>
          <a:xfrm>
            <a:off x="3851920" y="2636912"/>
            <a:ext cx="1080120" cy="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カギ線コネクタ 12"/>
          <p:cNvCxnSpPr>
            <a:endCxn id="8" idx="0"/>
          </p:cNvCxnSpPr>
          <p:nvPr/>
        </p:nvCxnSpPr>
        <p:spPr>
          <a:xfrm rot="10800000" flipV="1">
            <a:off x="3518942" y="2187682"/>
            <a:ext cx="2853258" cy="339578"/>
          </a:xfrm>
          <a:prstGeom prst="bentConnector2">
            <a:avLst/>
          </a:prstGeom>
          <a:ln w="190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flipV="1">
            <a:off x="6372200" y="1844824"/>
            <a:ext cx="0" cy="342858"/>
          </a:xfrm>
          <a:prstGeom prst="line">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pic>
        <p:nvPicPr>
          <p:cNvPr id="21" name="図 2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619672" y="4005064"/>
            <a:ext cx="3177540" cy="899160"/>
          </a:xfrm>
          <a:prstGeom prst="rect">
            <a:avLst/>
          </a:prstGeom>
        </p:spPr>
      </p:pic>
      <p:cxnSp>
        <p:nvCxnSpPr>
          <p:cNvPr id="23" name="曲線コネクタ 22"/>
          <p:cNvCxnSpPr/>
          <p:nvPr/>
        </p:nvCxnSpPr>
        <p:spPr>
          <a:xfrm rot="5400000">
            <a:off x="3134137" y="2927241"/>
            <a:ext cx="1080120" cy="931510"/>
          </a:xfrm>
          <a:prstGeom prst="curvedConnector3">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69383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線属性：線の色や種類</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884834" y="3573016"/>
            <a:ext cx="742950" cy="1228725"/>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25</a:t>
            </a:fld>
            <a:endParaRPr kumimoji="1" lang="ja-JP" altLang="en-US"/>
          </a:p>
        </p:txBody>
      </p:sp>
      <p:pic>
        <p:nvPicPr>
          <p:cNvPr id="9" name="図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52800" y="1700808"/>
            <a:ext cx="2438400" cy="3086100"/>
          </a:xfrm>
          <a:prstGeom prst="rect">
            <a:avLst/>
          </a:prstGeom>
        </p:spPr>
      </p:pic>
      <p:pic>
        <p:nvPicPr>
          <p:cNvPr id="10" name="図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156176" y="1700808"/>
            <a:ext cx="2438400" cy="4933950"/>
          </a:xfrm>
          <a:prstGeom prst="rect">
            <a:avLst/>
          </a:prstGeom>
        </p:spPr>
      </p:pic>
      <p:grpSp>
        <p:nvGrpSpPr>
          <p:cNvPr id="17" name="グループ化 16"/>
          <p:cNvGrpSpPr/>
          <p:nvPr/>
        </p:nvGrpSpPr>
        <p:grpSpPr>
          <a:xfrm>
            <a:off x="1903884" y="1988840"/>
            <a:ext cx="723900" cy="1247775"/>
            <a:chOff x="1835696" y="1988840"/>
            <a:chExt cx="723900" cy="1247775"/>
          </a:xfrm>
        </p:grpSpPr>
        <p:pic>
          <p:nvPicPr>
            <p:cNvPr id="8" name="図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835696" y="1988840"/>
              <a:ext cx="723900" cy="1247775"/>
            </a:xfrm>
            <a:prstGeom prst="rect">
              <a:avLst/>
            </a:prstGeom>
          </p:spPr>
        </p:pic>
        <p:sp>
          <p:nvSpPr>
            <p:cNvPr id="12" name="正方形/長方形 11"/>
            <p:cNvSpPr/>
            <p:nvPr/>
          </p:nvSpPr>
          <p:spPr>
            <a:xfrm>
              <a:off x="1835696" y="2780928"/>
              <a:ext cx="361950"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3" name="正方形/長方形 12"/>
          <p:cNvSpPr/>
          <p:nvPr/>
        </p:nvSpPr>
        <p:spPr>
          <a:xfrm>
            <a:off x="2265834" y="3586243"/>
            <a:ext cx="361950" cy="288032"/>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 name="グループ化 18"/>
          <p:cNvGrpSpPr/>
          <p:nvPr/>
        </p:nvGrpSpPr>
        <p:grpSpPr>
          <a:xfrm>
            <a:off x="107504" y="1961884"/>
            <a:ext cx="1504950" cy="3248025"/>
            <a:chOff x="107504" y="1961884"/>
            <a:chExt cx="1504950" cy="3248025"/>
          </a:xfrm>
        </p:grpSpPr>
        <p:pic>
          <p:nvPicPr>
            <p:cNvPr id="11" name="図 10"/>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107504" y="1961884"/>
              <a:ext cx="1504950" cy="3248025"/>
            </a:xfrm>
            <a:prstGeom prst="rect">
              <a:avLst/>
            </a:prstGeom>
          </p:spPr>
        </p:pic>
        <p:sp>
          <p:nvSpPr>
            <p:cNvPr id="14" name="正方形/長方形 13"/>
            <p:cNvSpPr/>
            <p:nvPr/>
          </p:nvSpPr>
          <p:spPr>
            <a:xfrm>
              <a:off x="107504" y="4310348"/>
              <a:ext cx="1504950" cy="180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テキスト ボックス 14"/>
          <p:cNvSpPr txBox="1"/>
          <p:nvPr/>
        </p:nvSpPr>
        <p:spPr>
          <a:xfrm>
            <a:off x="139464" y="1490410"/>
            <a:ext cx="1440000" cy="370800"/>
          </a:xfrm>
          <a:prstGeom prst="rect">
            <a:avLst/>
          </a:prstGeom>
          <a:noFill/>
        </p:spPr>
        <p:txBody>
          <a:bodyPr wrap="square" rtlCol="0">
            <a:spAutoFit/>
          </a:bodyPr>
          <a:lstStyle/>
          <a:p>
            <a:r>
              <a:rPr lang="ja-JP" altLang="en-US" dirty="0" smtClean="0"/>
              <a:t>メニューバー</a:t>
            </a:r>
            <a:endParaRPr kumimoji="1" lang="ja-JP" altLang="en-US" dirty="0"/>
          </a:p>
        </p:txBody>
      </p:sp>
      <p:sp>
        <p:nvSpPr>
          <p:cNvPr id="16" name="テキスト ボックス 15"/>
          <p:cNvSpPr txBox="1"/>
          <p:nvPr/>
        </p:nvSpPr>
        <p:spPr>
          <a:xfrm>
            <a:off x="1702046" y="1491878"/>
            <a:ext cx="1296000" cy="369332"/>
          </a:xfrm>
          <a:prstGeom prst="rect">
            <a:avLst/>
          </a:prstGeom>
          <a:noFill/>
        </p:spPr>
        <p:txBody>
          <a:bodyPr wrap="square" rtlCol="0">
            <a:spAutoFit/>
          </a:bodyPr>
          <a:lstStyle/>
          <a:p>
            <a:r>
              <a:rPr lang="ja-JP" altLang="en-US" dirty="0"/>
              <a:t>ツールバー</a:t>
            </a:r>
            <a:endParaRPr kumimoji="1" lang="ja-JP" altLang="en-US" dirty="0"/>
          </a:p>
        </p:txBody>
      </p:sp>
      <p:sp>
        <p:nvSpPr>
          <p:cNvPr id="18" name="右矢印 17"/>
          <p:cNvSpPr/>
          <p:nvPr/>
        </p:nvSpPr>
        <p:spPr>
          <a:xfrm>
            <a:off x="2771800" y="3140968"/>
            <a:ext cx="432048" cy="493644"/>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5430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ステータスバー</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26</a:t>
            </a:fld>
            <a:endParaRPr kumimoji="1" lang="ja-JP" altLang="en-US"/>
          </a:p>
        </p:txBody>
      </p:sp>
      <p:pic>
        <p:nvPicPr>
          <p:cNvPr id="11" name="コンテンツ プレースホルダー 10"/>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t="-41845" b="-1594"/>
          <a:stretch/>
        </p:blipFill>
        <p:spPr>
          <a:xfrm>
            <a:off x="2237222" y="3223041"/>
            <a:ext cx="4669556" cy="411917"/>
          </a:xfrm>
        </p:spPr>
      </p:pic>
      <p:pic>
        <p:nvPicPr>
          <p:cNvPr id="12" name="図 1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27784" y="1481675"/>
            <a:ext cx="647700" cy="1885950"/>
          </a:xfrm>
          <a:prstGeom prst="rect">
            <a:avLst/>
          </a:prstGeom>
          <a:ln>
            <a:solidFill>
              <a:srgbClr val="FF0000"/>
            </a:solidFill>
          </a:ln>
        </p:spPr>
      </p:pic>
      <p:pic>
        <p:nvPicPr>
          <p:cNvPr id="15" name="図 1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434793" y="4077067"/>
            <a:ext cx="2299335" cy="2364105"/>
          </a:xfrm>
          <a:prstGeom prst="rect">
            <a:avLst/>
          </a:prstGeom>
        </p:spPr>
      </p:pic>
      <p:pic>
        <p:nvPicPr>
          <p:cNvPr id="16" name="図 15"/>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79512" y="4077067"/>
            <a:ext cx="3999548" cy="1781175"/>
          </a:xfrm>
          <a:prstGeom prst="rect">
            <a:avLst/>
          </a:prstGeom>
        </p:spPr>
      </p:pic>
      <p:pic>
        <p:nvPicPr>
          <p:cNvPr id="17" name="図 16"/>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188379" y="764704"/>
            <a:ext cx="1758315" cy="2445544"/>
          </a:xfrm>
          <a:prstGeom prst="rect">
            <a:avLst/>
          </a:prstGeom>
        </p:spPr>
      </p:pic>
      <p:pic>
        <p:nvPicPr>
          <p:cNvPr id="18" name="図 17"/>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6989861" y="4077067"/>
            <a:ext cx="1902619" cy="2412683"/>
          </a:xfrm>
          <a:prstGeom prst="rect">
            <a:avLst/>
          </a:prstGeom>
        </p:spPr>
      </p:pic>
      <p:cxnSp>
        <p:nvCxnSpPr>
          <p:cNvPr id="20" name="直線矢印コネクタ 19"/>
          <p:cNvCxnSpPr/>
          <p:nvPr/>
        </p:nvCxnSpPr>
        <p:spPr>
          <a:xfrm flipH="1">
            <a:off x="3275484" y="3580969"/>
            <a:ext cx="288405" cy="856143"/>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2" name="直線矢印コネクタ 21"/>
          <p:cNvCxnSpPr/>
          <p:nvPr/>
        </p:nvCxnSpPr>
        <p:spPr>
          <a:xfrm flipV="1">
            <a:off x="4788024" y="3068960"/>
            <a:ext cx="0" cy="360040"/>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516329" y="3580969"/>
            <a:ext cx="0" cy="856143"/>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a:off x="6228185" y="3580969"/>
            <a:ext cx="1080119" cy="856143"/>
          </a:xfrm>
          <a:prstGeom prst="straightConnector1">
            <a:avLst/>
          </a:prstGeom>
          <a:ln w="19050">
            <a:solidFill>
              <a:srgbClr val="FF0000"/>
            </a:solidFill>
            <a:headEnd type="oval"/>
            <a:tailEnd type="triangle"/>
          </a:ln>
        </p:spPr>
        <p:style>
          <a:lnRef idx="1">
            <a:schemeClr val="accent1"/>
          </a:lnRef>
          <a:fillRef idx="0">
            <a:schemeClr val="accent1"/>
          </a:fillRef>
          <a:effectRef idx="0">
            <a:schemeClr val="accent1"/>
          </a:effectRef>
          <a:fontRef idx="minor">
            <a:schemeClr val="tx1"/>
          </a:fontRef>
        </p:style>
      </p:cxnSp>
      <p:sp>
        <p:nvSpPr>
          <p:cNvPr id="30" name="角丸四角形 29"/>
          <p:cNvSpPr/>
          <p:nvPr/>
        </p:nvSpPr>
        <p:spPr>
          <a:xfrm>
            <a:off x="7970961" y="4653136"/>
            <a:ext cx="792000" cy="1800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1132668" y="2239984"/>
            <a:ext cx="1440000" cy="369332"/>
          </a:xfrm>
          <a:prstGeom prst="homePlate">
            <a:avLst/>
          </a:prstGeom>
          <a:noFill/>
          <a:ln w="19050">
            <a:solidFill>
              <a:srgbClr val="FF0000"/>
            </a:solidFill>
          </a:ln>
        </p:spPr>
        <p:txBody>
          <a:bodyPr wrap="square" rtlCol="0">
            <a:spAutoFit/>
          </a:bodyPr>
          <a:lstStyle/>
          <a:p>
            <a:r>
              <a:rPr kumimoji="1" lang="ja-JP" altLang="en-US" dirty="0" smtClean="0"/>
              <a:t>用紙サイズ</a:t>
            </a:r>
            <a:endParaRPr kumimoji="1" lang="ja-JP" altLang="en-US" dirty="0"/>
          </a:p>
        </p:txBody>
      </p:sp>
      <p:sp>
        <p:nvSpPr>
          <p:cNvPr id="32" name="テキスト ボックス 31"/>
          <p:cNvSpPr txBox="1"/>
          <p:nvPr/>
        </p:nvSpPr>
        <p:spPr>
          <a:xfrm>
            <a:off x="6516216" y="2840916"/>
            <a:ext cx="2520280" cy="369332"/>
          </a:xfrm>
          <a:prstGeom prst="borderCallout1">
            <a:avLst>
              <a:gd name="adj1" fmla="val 100499"/>
              <a:gd name="adj2" fmla="val 50881"/>
              <a:gd name="adj3" fmla="val 521244"/>
              <a:gd name="adj4" fmla="val 60586"/>
            </a:avLst>
          </a:prstGeom>
          <a:noFill/>
          <a:ln w="19050">
            <a:solidFill>
              <a:srgbClr val="FF0000"/>
            </a:solidFill>
            <a:tailEnd type="triangle"/>
          </a:ln>
        </p:spPr>
        <p:txBody>
          <a:bodyPr wrap="square" rtlCol="0">
            <a:spAutoFit/>
          </a:bodyPr>
          <a:lstStyle/>
          <a:p>
            <a:r>
              <a:rPr lang="en-US" altLang="ja-JP" dirty="0" smtClean="0"/>
              <a:t>[</a:t>
            </a:r>
            <a:r>
              <a:rPr lang="ja-JP" altLang="en-US" dirty="0" smtClean="0"/>
              <a:t>印刷プレビュー</a:t>
            </a:r>
            <a:r>
              <a:rPr lang="en-US" altLang="ja-JP" dirty="0" smtClean="0"/>
              <a:t>]</a:t>
            </a:r>
            <a:r>
              <a:rPr lang="ja-JP" altLang="en-US" dirty="0" smtClean="0"/>
              <a:t>的表示</a:t>
            </a:r>
            <a:endParaRPr kumimoji="1" lang="ja-JP" altLang="en-US" dirty="0"/>
          </a:p>
        </p:txBody>
      </p:sp>
    </p:spTree>
    <p:extLst>
      <p:ext uri="{BB962C8B-B14F-4D97-AF65-F5344CB8AC3E}">
        <p14:creationId xmlns:p14="http://schemas.microsoft.com/office/powerpoint/2010/main" val="2637134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基本設定：一般（１）</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27</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Tree>
    <p:extLst>
      <p:ext uri="{BB962C8B-B14F-4D97-AF65-F5344CB8AC3E}">
        <p14:creationId xmlns:p14="http://schemas.microsoft.com/office/powerpoint/2010/main" val="8942546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基本設定：一般（２）</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28</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
        <p:nvSpPr>
          <p:cNvPr id="3" name="正方形/長方形 2"/>
          <p:cNvSpPr/>
          <p:nvPr/>
        </p:nvSpPr>
        <p:spPr>
          <a:xfrm>
            <a:off x="1979712" y="4293096"/>
            <a:ext cx="4392488" cy="14401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71817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基本設定：色・画面</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29</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Tree>
    <p:extLst>
      <p:ext uri="{BB962C8B-B14F-4D97-AF65-F5344CB8AC3E}">
        <p14:creationId xmlns:p14="http://schemas.microsoft.com/office/powerpoint/2010/main" val="1912964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Jw_cad</a:t>
            </a:r>
            <a:r>
              <a:rPr kumimoji="1" lang="ja-JP" altLang="en-US" dirty="0" smtClean="0"/>
              <a:t>で扱えるファイル形式</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JWW</a:t>
            </a:r>
            <a:r>
              <a:rPr kumimoji="1" lang="ja-JP" altLang="en-US" dirty="0" smtClean="0"/>
              <a:t>：基本形式</a:t>
            </a:r>
            <a:endParaRPr kumimoji="1" lang="en-US" altLang="ja-JP" dirty="0" smtClean="0"/>
          </a:p>
          <a:p>
            <a:pPr lvl="1"/>
            <a:r>
              <a:rPr lang="en-US" altLang="ja-JP" dirty="0" smtClean="0"/>
              <a:t>MicroGDS</a:t>
            </a:r>
            <a:r>
              <a:rPr lang="ja-JP" altLang="en-US" dirty="0" smtClean="0"/>
              <a:t>で入出力対応（</a:t>
            </a:r>
            <a:r>
              <a:rPr lang="en-US" altLang="ja-JP" dirty="0" smtClean="0"/>
              <a:t>JWW</a:t>
            </a:r>
            <a:r>
              <a:rPr lang="ja-JP" altLang="en-US" dirty="0" smtClean="0"/>
              <a:t>トランスレータ、標準は</a:t>
            </a:r>
            <a:r>
              <a:rPr lang="en-US" altLang="ja-JP" dirty="0" smtClean="0"/>
              <a:t>WND</a:t>
            </a:r>
            <a:r>
              <a:rPr lang="ja-JP" altLang="en-US" dirty="0" smtClean="0"/>
              <a:t>）</a:t>
            </a:r>
            <a:endParaRPr kumimoji="1" lang="en-US" altLang="ja-JP" dirty="0" smtClean="0"/>
          </a:p>
          <a:p>
            <a:r>
              <a:rPr lang="en-US" altLang="ja-JP" dirty="0" smtClean="0"/>
              <a:t>JWC</a:t>
            </a:r>
            <a:r>
              <a:rPr lang="ja-JP" altLang="en-US" dirty="0" smtClean="0"/>
              <a:t>：</a:t>
            </a:r>
            <a:r>
              <a:rPr lang="en-US" altLang="ja-JP" dirty="0" smtClean="0"/>
              <a:t>Jw_cad</a:t>
            </a:r>
            <a:r>
              <a:rPr lang="ja-JP" altLang="en-US" dirty="0" smtClean="0"/>
              <a:t>の</a:t>
            </a:r>
            <a:r>
              <a:rPr lang="en-US" altLang="ja-JP" dirty="0" smtClean="0"/>
              <a:t>DOS</a:t>
            </a:r>
            <a:r>
              <a:rPr lang="ja-JP" altLang="en-US" dirty="0" smtClean="0"/>
              <a:t>版ファイル形式</a:t>
            </a:r>
            <a:endParaRPr lang="en-US" altLang="ja-JP" dirty="0" smtClean="0"/>
          </a:p>
          <a:p>
            <a:r>
              <a:rPr kumimoji="1" lang="en-US" altLang="ja-JP" dirty="0" smtClean="0"/>
              <a:t>DXF</a:t>
            </a:r>
            <a:r>
              <a:rPr kumimoji="1" lang="ja-JP" altLang="en-US" dirty="0" smtClean="0"/>
              <a:t>：</a:t>
            </a:r>
            <a:r>
              <a:rPr lang="en-US" altLang="ja-JP" dirty="0"/>
              <a:t>Drawing Exchange </a:t>
            </a:r>
            <a:r>
              <a:rPr lang="en-US" altLang="ja-JP" dirty="0" smtClean="0"/>
              <a:t>Format</a:t>
            </a:r>
          </a:p>
          <a:p>
            <a:pPr lvl="1"/>
            <a:r>
              <a:rPr kumimoji="1" lang="en-US" altLang="ja-JP" dirty="0" smtClean="0"/>
              <a:t>CAD</a:t>
            </a:r>
            <a:r>
              <a:rPr kumimoji="1" lang="ja-JP" altLang="en-US" dirty="0" smtClean="0"/>
              <a:t>図面の情報交換用標準フォーマット</a:t>
            </a:r>
            <a:endParaRPr kumimoji="1" lang="en-US" altLang="ja-JP" dirty="0" smtClean="0"/>
          </a:p>
          <a:p>
            <a:pPr lvl="1"/>
            <a:r>
              <a:rPr lang="en-US" altLang="ja-JP" dirty="0"/>
              <a:t>AutoCAD</a:t>
            </a:r>
            <a:r>
              <a:rPr lang="ja-JP" altLang="en-US" dirty="0" smtClean="0"/>
              <a:t>の異なるバージョン間のデータ互換用に策定（標準は</a:t>
            </a:r>
            <a:r>
              <a:rPr lang="en-US" altLang="ja-JP" dirty="0" smtClean="0"/>
              <a:t>DWG</a:t>
            </a:r>
            <a:r>
              <a:rPr lang="ja-JP" altLang="en-US" dirty="0" smtClean="0"/>
              <a:t>）</a:t>
            </a:r>
            <a:endParaRPr lang="en-US" altLang="ja-JP" dirty="0" smtClean="0"/>
          </a:p>
          <a:p>
            <a:pPr lvl="1"/>
            <a:r>
              <a:rPr kumimoji="1" lang="ja-JP" altLang="en-US" dirty="0"/>
              <a:t>内部仕様が</a:t>
            </a:r>
            <a:r>
              <a:rPr kumimoji="1" lang="ja-JP" altLang="en-US" dirty="0" smtClean="0"/>
              <a:t>公開されており、多くの</a:t>
            </a:r>
            <a:r>
              <a:rPr kumimoji="1" lang="en-US" altLang="ja-JP" dirty="0" smtClean="0"/>
              <a:t>CAD</a:t>
            </a:r>
            <a:r>
              <a:rPr kumimoji="1" lang="ja-JP" altLang="en-US" dirty="0" smtClean="0"/>
              <a:t>製品で扱われている</a:t>
            </a:r>
            <a:endParaRPr kumimoji="1" lang="en-US" altLang="ja-JP" dirty="0" smtClean="0"/>
          </a:p>
          <a:p>
            <a:r>
              <a:rPr lang="en-US" altLang="ja-JP" dirty="0" smtClean="0"/>
              <a:t>SFX</a:t>
            </a:r>
            <a:r>
              <a:rPr lang="ja-JP" altLang="en-US" dirty="0" smtClean="0"/>
              <a:t>：</a:t>
            </a:r>
            <a:r>
              <a:rPr lang="en-US" altLang="ja-JP" dirty="0"/>
              <a:t>Scadec data eXchange Format</a:t>
            </a:r>
          </a:p>
          <a:p>
            <a:pPr lvl="1"/>
            <a:r>
              <a:rPr lang="en-US" altLang="ja-JP" dirty="0" smtClean="0"/>
              <a:t>CAD</a:t>
            </a:r>
            <a:r>
              <a:rPr lang="ja-JP" altLang="en-US" dirty="0" smtClean="0"/>
              <a:t>データ交換標準コンソーシアム（</a:t>
            </a:r>
            <a:r>
              <a:rPr lang="en-US" altLang="ja-JP" dirty="0" smtClean="0"/>
              <a:t>SCADEC</a:t>
            </a:r>
            <a:r>
              <a:rPr lang="ja-JP" altLang="en-US" dirty="0" smtClean="0"/>
              <a:t>）が開発。異なる</a:t>
            </a:r>
            <a:r>
              <a:rPr lang="en-US" altLang="ja-JP" dirty="0" smtClean="0"/>
              <a:t>CAD</a:t>
            </a:r>
            <a:r>
              <a:rPr lang="ja-JP" altLang="en-US" dirty="0" smtClean="0"/>
              <a:t>間でのデータ交換用ファイル形式</a:t>
            </a:r>
            <a:endParaRPr lang="en-US" altLang="ja-JP" dirty="0" smtClean="0"/>
          </a:p>
          <a:p>
            <a:r>
              <a:rPr kumimoji="1" lang="en-US" altLang="ja-JP" dirty="0" smtClean="0"/>
              <a:t>P21</a:t>
            </a:r>
            <a:r>
              <a:rPr kumimoji="1" lang="ja-JP" altLang="en-US" dirty="0" smtClean="0"/>
              <a:t>：</a:t>
            </a:r>
            <a:r>
              <a:rPr lang="en-US" altLang="ja-JP" dirty="0"/>
              <a:t>STEP/AP202</a:t>
            </a:r>
            <a:r>
              <a:rPr lang="ja-JP" altLang="en-US" dirty="0"/>
              <a:t>に準拠した国際的に通用する形式</a:t>
            </a:r>
            <a:endParaRPr kumimoji="1" lang="ja-JP" altLang="en-US" dirty="0"/>
          </a:p>
        </p:txBody>
      </p:sp>
      <p:sp>
        <p:nvSpPr>
          <p:cNvPr id="4" name="日付プレースホルダー 3"/>
          <p:cNvSpPr>
            <a:spLocks noGrp="1"/>
          </p:cNvSpPr>
          <p:nvPr>
            <p:ph type="dt" sz="half" idx="10"/>
          </p:nvPr>
        </p:nvSpPr>
        <p:spPr/>
        <p:txBody>
          <a:bodyPr/>
          <a:lstStyle/>
          <a:p>
            <a:fld id="{16ED148A-3AF8-46AA-88D6-A44B57B182DD}"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a:t>
            </a:fld>
            <a:endParaRPr kumimoji="1" lang="ja-JP" altLang="en-US"/>
          </a:p>
        </p:txBody>
      </p:sp>
    </p:spTree>
    <p:extLst>
      <p:ext uri="{BB962C8B-B14F-4D97-AF65-F5344CB8AC3E}">
        <p14:creationId xmlns:p14="http://schemas.microsoft.com/office/powerpoint/2010/main" val="2372237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基本設定：線種</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30</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Tree>
    <p:extLst>
      <p:ext uri="{BB962C8B-B14F-4D97-AF65-F5344CB8AC3E}">
        <p14:creationId xmlns:p14="http://schemas.microsoft.com/office/powerpoint/2010/main" val="32635568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基本設定：文字</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31</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Tree>
    <p:extLst>
      <p:ext uri="{BB962C8B-B14F-4D97-AF65-F5344CB8AC3E}">
        <p14:creationId xmlns:p14="http://schemas.microsoft.com/office/powerpoint/2010/main" val="2171966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a:t>
            </a:r>
            <a:r>
              <a:rPr kumimoji="1" lang="en-US" altLang="ja-JP" dirty="0" smtClean="0"/>
              <a:t>AUTO</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32</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Tree>
    <p:extLst>
      <p:ext uri="{BB962C8B-B14F-4D97-AF65-F5344CB8AC3E}">
        <p14:creationId xmlns:p14="http://schemas.microsoft.com/office/powerpoint/2010/main" val="5980505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a:t>
            </a:r>
            <a:r>
              <a:rPr kumimoji="1" lang="en-US" altLang="ja-JP" dirty="0" smtClean="0"/>
              <a:t>KEY</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33</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Tree>
    <p:extLst>
      <p:ext uri="{BB962C8B-B14F-4D97-AF65-F5344CB8AC3E}">
        <p14:creationId xmlns:p14="http://schemas.microsoft.com/office/powerpoint/2010/main" val="162167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基本設定：</a:t>
            </a:r>
            <a:r>
              <a:rPr kumimoji="1" lang="en-US" altLang="ja-JP" dirty="0" smtClean="0"/>
              <a:t>DXF</a:t>
            </a:r>
            <a:r>
              <a:rPr kumimoji="1" lang="ja-JP" altLang="en-US" dirty="0" smtClean="0"/>
              <a:t>・</a:t>
            </a:r>
            <a:r>
              <a:rPr kumimoji="1" lang="en-US" altLang="ja-JP" dirty="0" smtClean="0"/>
              <a:t>SXF</a:t>
            </a:r>
            <a:r>
              <a:rPr kumimoji="1" lang="ja-JP" altLang="en-US" dirty="0" smtClean="0"/>
              <a:t>・</a:t>
            </a:r>
            <a:r>
              <a:rPr kumimoji="1" lang="en-US" altLang="ja-JP" dirty="0" smtClean="0"/>
              <a:t>JWC</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34</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647825" y="1600200"/>
            <a:ext cx="5848350" cy="4876800"/>
          </a:xfrm>
        </p:spPr>
      </p:pic>
    </p:spTree>
    <p:extLst>
      <p:ext uri="{BB962C8B-B14F-4D97-AF65-F5344CB8AC3E}">
        <p14:creationId xmlns:p14="http://schemas.microsoft.com/office/powerpoint/2010/main" val="577039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設定：</a:t>
            </a:r>
            <a:r>
              <a:rPr kumimoji="1" lang="ja-JP" altLang="en-US" dirty="0" smtClean="0"/>
              <a:t>寸法設定</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058360" y="1600200"/>
            <a:ext cx="3027280" cy="487680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35</a:t>
            </a:fld>
            <a:endParaRPr kumimoji="1" lang="ja-JP" altLang="en-US"/>
          </a:p>
        </p:txBody>
      </p:sp>
    </p:spTree>
    <p:extLst>
      <p:ext uri="{BB962C8B-B14F-4D97-AF65-F5344CB8AC3E}">
        <p14:creationId xmlns:p14="http://schemas.microsoft.com/office/powerpoint/2010/main" val="2920155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a:t>軸・目盛・オフセット　設定</a:t>
            </a:r>
            <a:br>
              <a:rPr lang="ja-JP" altLang="en-US" dirty="0"/>
            </a:b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323528" y="2647950"/>
            <a:ext cx="2705100" cy="278130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36</a:t>
            </a:fld>
            <a:endParaRPr kumimoji="1" lang="ja-JP" altLang="en-US"/>
          </a:p>
        </p:txBody>
      </p:sp>
      <p:sp>
        <p:nvSpPr>
          <p:cNvPr id="9" name="テキスト ボックス 31"/>
          <p:cNvSpPr txBox="1"/>
          <p:nvPr/>
        </p:nvSpPr>
        <p:spPr>
          <a:xfrm>
            <a:off x="229365" y="1412775"/>
            <a:ext cx="8591107" cy="646331"/>
          </a:xfrm>
          <a:prstGeom prst="borderCallout1">
            <a:avLst>
              <a:gd name="adj1" fmla="val 102336"/>
              <a:gd name="adj2" fmla="val 14118"/>
              <a:gd name="adj3" fmla="val 272165"/>
              <a:gd name="adj4" fmla="val 14042"/>
            </a:avLst>
          </a:prstGeom>
          <a:noFill/>
          <a:ln w="19050">
            <a:solidFill>
              <a:srgbClr val="FF0000"/>
            </a:solidFill>
            <a:tailEnd type="triangle"/>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a:t>軸</a:t>
            </a:r>
            <a:r>
              <a:rPr lang="ja-JP" altLang="en-US" b="1" dirty="0" smtClean="0"/>
              <a:t>角</a:t>
            </a:r>
            <a:r>
              <a:rPr lang="ja-JP" altLang="en-US" dirty="0" smtClean="0"/>
              <a:t>：図面を斜めに傾けて作図したい時に設定します。</a:t>
            </a:r>
            <a:endParaRPr lang="en-US" altLang="ja-JP" dirty="0" smtClean="0"/>
          </a:p>
          <a:p>
            <a:r>
              <a:rPr lang="ja-JP" altLang="en-US" dirty="0" smtClean="0"/>
              <a:t>図形を右に</a:t>
            </a:r>
            <a:r>
              <a:rPr lang="en-US" altLang="ja-JP" dirty="0" smtClean="0"/>
              <a:t>45°</a:t>
            </a:r>
            <a:r>
              <a:rPr lang="ja-JP" altLang="en-US" dirty="0" smtClean="0"/>
              <a:t>回転させたい場合軸角を</a:t>
            </a:r>
            <a:r>
              <a:rPr lang="en-US" altLang="ja-JP" dirty="0" smtClean="0"/>
              <a:t>45°</a:t>
            </a:r>
            <a:r>
              <a:rPr lang="ja-JP" altLang="en-US" dirty="0" smtClean="0"/>
              <a:t>に設定。逆方向はマイナスの角度に設定。</a:t>
            </a:r>
            <a:endParaRPr kumimoji="1" lang="ja-JP" altLang="en-US" dirty="0"/>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03848" y="2646204"/>
            <a:ext cx="1047750" cy="1276350"/>
          </a:xfrm>
          <a:prstGeom prst="rect">
            <a:avLst/>
          </a:prstGeom>
        </p:spPr>
      </p:pic>
      <p:cxnSp>
        <p:nvCxnSpPr>
          <p:cNvPr id="11" name="直線矢印コネクタ 10"/>
          <p:cNvCxnSpPr/>
          <p:nvPr/>
        </p:nvCxnSpPr>
        <p:spPr>
          <a:xfrm>
            <a:off x="2699792" y="3201254"/>
            <a:ext cx="432048" cy="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4524918" y="2646204"/>
            <a:ext cx="4367562" cy="4023156"/>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b="1" dirty="0" smtClean="0">
                <a:solidFill>
                  <a:schemeClr val="tx1"/>
                </a:solidFill>
              </a:rPr>
              <a:t>目盛</a:t>
            </a:r>
            <a:r>
              <a:rPr kumimoji="1" lang="ja-JP" altLang="en-US" dirty="0" smtClean="0">
                <a:solidFill>
                  <a:schemeClr val="tx1"/>
                </a:solidFill>
              </a:rPr>
              <a:t>：作業ウィンドウに目盛を表示する場合に</a:t>
            </a:r>
            <a:r>
              <a:rPr kumimoji="1" lang="en-US" altLang="ja-JP" dirty="0" smtClean="0">
                <a:solidFill>
                  <a:schemeClr val="tx1"/>
                </a:solidFill>
              </a:rPr>
              <a:t>[OFF]</a:t>
            </a:r>
            <a:r>
              <a:rPr kumimoji="1" lang="ja-JP" altLang="en-US" dirty="0" smtClean="0">
                <a:solidFill>
                  <a:schemeClr val="tx1"/>
                </a:solidFill>
              </a:rPr>
              <a:t>のチェックをはずします。</a:t>
            </a:r>
            <a:r>
              <a:rPr kumimoji="1" lang="en-US" altLang="ja-JP" dirty="0" smtClean="0">
                <a:solidFill>
                  <a:schemeClr val="tx1"/>
                </a:solidFill>
              </a:rPr>
              <a:t>1/1,1/2,1/3,1/4,1/5</a:t>
            </a:r>
            <a:r>
              <a:rPr kumimoji="1" lang="ja-JP" altLang="en-US" dirty="0" smtClean="0">
                <a:solidFill>
                  <a:schemeClr val="tx1"/>
                </a:solidFill>
              </a:rPr>
              <a:t>にチェックを入れると目盛表示ができます。</a:t>
            </a:r>
            <a:endParaRPr kumimoji="1" lang="en-US" altLang="ja-JP" dirty="0" smtClean="0">
              <a:solidFill>
                <a:schemeClr val="tx1"/>
              </a:solidFill>
            </a:endParaRPr>
          </a:p>
          <a:p>
            <a:r>
              <a:rPr lang="ja-JP" altLang="en-US" b="1" dirty="0" smtClean="0">
                <a:solidFill>
                  <a:schemeClr val="tx1"/>
                </a:solidFill>
              </a:rPr>
              <a:t>目盛間隔（図寸</a:t>
            </a:r>
            <a:r>
              <a:rPr lang="en-US" altLang="ja-JP" b="1" dirty="0" smtClean="0">
                <a:solidFill>
                  <a:schemeClr val="tx1"/>
                </a:solidFill>
              </a:rPr>
              <a:t>mm</a:t>
            </a:r>
            <a:r>
              <a:rPr lang="ja-JP" altLang="en-US" b="1" dirty="0" smtClean="0">
                <a:solidFill>
                  <a:schemeClr val="tx1"/>
                </a:solidFill>
              </a:rPr>
              <a:t>）</a:t>
            </a:r>
            <a:r>
              <a:rPr lang="ja-JP" altLang="en-US" dirty="0" smtClean="0">
                <a:solidFill>
                  <a:schemeClr val="tx1"/>
                </a:solidFill>
              </a:rPr>
              <a:t>：縮尺</a:t>
            </a:r>
            <a:r>
              <a:rPr lang="en-US" altLang="ja-JP" dirty="0" smtClean="0">
                <a:solidFill>
                  <a:schemeClr val="tx1"/>
                </a:solidFill>
              </a:rPr>
              <a:t>1/1</a:t>
            </a:r>
            <a:r>
              <a:rPr lang="ja-JP" altLang="en-US" dirty="0" smtClean="0">
                <a:solidFill>
                  <a:schemeClr val="tx1"/>
                </a:solidFill>
              </a:rPr>
              <a:t>で</a:t>
            </a:r>
            <a:r>
              <a:rPr lang="en-US" altLang="ja-JP" dirty="0" smtClean="0">
                <a:solidFill>
                  <a:schemeClr val="tx1"/>
                </a:solidFill>
              </a:rPr>
              <a:t>5mm</a:t>
            </a:r>
            <a:r>
              <a:rPr lang="ja-JP" altLang="en-US" dirty="0" smtClean="0">
                <a:solidFill>
                  <a:schemeClr val="tx1"/>
                </a:solidFill>
              </a:rPr>
              <a:t>なら縮尺</a:t>
            </a:r>
            <a:r>
              <a:rPr lang="en-US" altLang="ja-JP" dirty="0" smtClean="0">
                <a:solidFill>
                  <a:schemeClr val="tx1"/>
                </a:solidFill>
              </a:rPr>
              <a:t>1/10</a:t>
            </a:r>
            <a:r>
              <a:rPr lang="ja-JP" altLang="en-US" dirty="0" smtClean="0">
                <a:solidFill>
                  <a:schemeClr val="tx1"/>
                </a:solidFill>
              </a:rPr>
              <a:t>では</a:t>
            </a:r>
            <a:r>
              <a:rPr lang="en-US" altLang="ja-JP" dirty="0" smtClean="0">
                <a:solidFill>
                  <a:schemeClr val="tx1"/>
                </a:solidFill>
              </a:rPr>
              <a:t>50mm</a:t>
            </a:r>
            <a:r>
              <a:rPr lang="ja-JP" altLang="en-US" dirty="0" smtClean="0">
                <a:solidFill>
                  <a:schemeClr val="tx1"/>
                </a:solidFill>
              </a:rPr>
              <a:t>となります。</a:t>
            </a:r>
            <a:endParaRPr lang="en-US" altLang="ja-JP" dirty="0" smtClean="0">
              <a:solidFill>
                <a:schemeClr val="tx1"/>
              </a:solidFill>
            </a:endParaRPr>
          </a:p>
          <a:p>
            <a:r>
              <a:rPr kumimoji="1" lang="ja-JP" altLang="en-US" b="1" dirty="0">
                <a:solidFill>
                  <a:schemeClr val="tx1"/>
                </a:solidFill>
              </a:rPr>
              <a:t>基準点</a:t>
            </a:r>
            <a:r>
              <a:rPr kumimoji="1" lang="ja-JP" altLang="en-US" b="1" dirty="0" smtClean="0">
                <a:solidFill>
                  <a:schemeClr val="tx1"/>
                </a:solidFill>
              </a:rPr>
              <a:t>設定</a:t>
            </a:r>
            <a:r>
              <a:rPr kumimoji="1" lang="ja-JP" altLang="en-US" dirty="0" smtClean="0">
                <a:solidFill>
                  <a:schemeClr val="tx1"/>
                </a:solidFill>
              </a:rPr>
              <a:t>：目盛点の基準点を設定します。</a:t>
            </a:r>
            <a:endParaRPr kumimoji="1" lang="en-US" altLang="ja-JP" dirty="0" smtClean="0">
              <a:solidFill>
                <a:schemeClr val="tx1"/>
              </a:solidFill>
            </a:endParaRPr>
          </a:p>
          <a:p>
            <a:r>
              <a:rPr lang="ja-JP" altLang="en-US" b="1" dirty="0">
                <a:solidFill>
                  <a:schemeClr val="tx1"/>
                </a:solidFill>
              </a:rPr>
              <a:t>実</a:t>
            </a:r>
            <a:r>
              <a:rPr lang="ja-JP" altLang="en-US" b="1" dirty="0" smtClean="0">
                <a:solidFill>
                  <a:schemeClr val="tx1"/>
                </a:solidFill>
              </a:rPr>
              <a:t>寸</a:t>
            </a:r>
            <a:r>
              <a:rPr lang="ja-JP" altLang="en-US" dirty="0" smtClean="0">
                <a:solidFill>
                  <a:schemeClr val="tx1"/>
                </a:solidFill>
              </a:rPr>
              <a:t>：実寸間隔で目盛を指定したいときにチェックを入れます。</a:t>
            </a:r>
            <a:endParaRPr lang="en-US" altLang="ja-JP" dirty="0" smtClean="0">
              <a:solidFill>
                <a:schemeClr val="tx1"/>
              </a:solidFill>
            </a:endParaRPr>
          </a:p>
          <a:p>
            <a:r>
              <a:rPr kumimoji="1" lang="ja-JP" altLang="en-US" dirty="0" smtClean="0">
                <a:solidFill>
                  <a:schemeClr val="tx1"/>
                </a:solidFill>
              </a:rPr>
              <a:t>読取</a:t>
            </a:r>
            <a:r>
              <a:rPr kumimoji="1" lang="en-US" altLang="ja-JP" dirty="0" smtClean="0">
                <a:solidFill>
                  <a:schemeClr val="tx1"/>
                </a:solidFill>
              </a:rPr>
              <a:t>【</a:t>
            </a:r>
            <a:r>
              <a:rPr kumimoji="1" lang="ja-JP" altLang="en-US" dirty="0" smtClean="0">
                <a:solidFill>
                  <a:schemeClr val="tx1"/>
                </a:solidFill>
              </a:rPr>
              <a:t>無</a:t>
            </a:r>
            <a:r>
              <a:rPr kumimoji="1" lang="en-US" altLang="ja-JP" dirty="0" smtClean="0">
                <a:solidFill>
                  <a:schemeClr val="tx1"/>
                </a:solidFill>
              </a:rPr>
              <a:t>】</a:t>
            </a:r>
            <a:r>
              <a:rPr kumimoji="1" lang="ja-JP" altLang="en-US" dirty="0" smtClean="0">
                <a:solidFill>
                  <a:schemeClr val="tx1"/>
                </a:solidFill>
              </a:rPr>
              <a:t>：チェックを入れると目盛点の読取をしません。</a:t>
            </a:r>
            <a:endParaRPr kumimoji="1" lang="en-US" altLang="ja-JP" dirty="0" smtClean="0">
              <a:solidFill>
                <a:schemeClr val="tx1"/>
              </a:solidFill>
            </a:endParaRPr>
          </a:p>
          <a:p>
            <a:r>
              <a:rPr lang="ja-JP" altLang="en-US" b="1" dirty="0" smtClean="0">
                <a:solidFill>
                  <a:schemeClr val="tx1"/>
                </a:solidFill>
              </a:rPr>
              <a:t>オフセット</a:t>
            </a:r>
            <a:r>
              <a:rPr lang="ja-JP" altLang="en-US" dirty="0" smtClean="0">
                <a:solidFill>
                  <a:schemeClr val="tx1"/>
                </a:solidFill>
              </a:rPr>
              <a:t>：図形などをずらして描く時に使います。始点を右クリックし</a:t>
            </a:r>
            <a:r>
              <a:rPr lang="en-US" altLang="ja-JP" dirty="0" smtClean="0">
                <a:solidFill>
                  <a:schemeClr val="tx1"/>
                </a:solidFill>
              </a:rPr>
              <a:t>10,10</a:t>
            </a:r>
            <a:r>
              <a:rPr lang="ja-JP" altLang="en-US" dirty="0" smtClean="0">
                <a:solidFill>
                  <a:schemeClr val="tx1"/>
                </a:solidFill>
              </a:rPr>
              <a:t>なら</a:t>
            </a:r>
            <a:r>
              <a:rPr lang="en-US" altLang="ja-JP" dirty="0" smtClean="0">
                <a:solidFill>
                  <a:schemeClr val="tx1"/>
                </a:solidFill>
              </a:rPr>
              <a:t>X</a:t>
            </a:r>
            <a:r>
              <a:rPr lang="ja-JP" altLang="en-US" dirty="0" smtClean="0">
                <a:solidFill>
                  <a:schemeClr val="tx1"/>
                </a:solidFill>
              </a:rPr>
              <a:t>方向に</a:t>
            </a:r>
            <a:r>
              <a:rPr lang="en-US" altLang="ja-JP" dirty="0" smtClean="0">
                <a:solidFill>
                  <a:schemeClr val="tx1"/>
                </a:solidFill>
              </a:rPr>
              <a:t>10 Y</a:t>
            </a:r>
            <a:r>
              <a:rPr lang="ja-JP" altLang="en-US" dirty="0" smtClean="0">
                <a:solidFill>
                  <a:schemeClr val="tx1"/>
                </a:solidFill>
              </a:rPr>
              <a:t>方向に</a:t>
            </a:r>
            <a:r>
              <a:rPr lang="en-US" altLang="ja-JP" dirty="0" smtClean="0">
                <a:solidFill>
                  <a:schemeClr val="tx1"/>
                </a:solidFill>
              </a:rPr>
              <a:t>10</a:t>
            </a:r>
            <a:r>
              <a:rPr lang="ja-JP" altLang="en-US" dirty="0" smtClean="0">
                <a:solidFill>
                  <a:schemeClr val="tx1"/>
                </a:solidFill>
              </a:rPr>
              <a:t>移動した位置を指定します。</a:t>
            </a:r>
            <a:endParaRPr kumimoji="1" lang="ja-JP" altLang="en-US" dirty="0">
              <a:solidFill>
                <a:schemeClr val="tx1"/>
              </a:solidFill>
            </a:endParaRPr>
          </a:p>
        </p:txBody>
      </p:sp>
      <p:pic>
        <p:nvPicPr>
          <p:cNvPr id="13" name="図 1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94241" y="4010025"/>
            <a:ext cx="1047750" cy="1162050"/>
          </a:xfrm>
          <a:prstGeom prst="rect">
            <a:avLst/>
          </a:prstGeom>
        </p:spPr>
      </p:pic>
      <p:cxnSp>
        <p:nvCxnSpPr>
          <p:cNvPr id="15" name="直線矢印コネクタ 14"/>
          <p:cNvCxnSpPr/>
          <p:nvPr/>
        </p:nvCxnSpPr>
        <p:spPr>
          <a:xfrm>
            <a:off x="2699792" y="3922554"/>
            <a:ext cx="432048" cy="442550"/>
          </a:xfrm>
          <a:prstGeom prst="straightConnector1">
            <a:avLst/>
          </a:prstGeom>
          <a:ln w="1905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50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ja-JP" altLang="en-US" dirty="0" smtClean="0"/>
              <a:t>目盛</a:t>
            </a:r>
            <a:r>
              <a:rPr kumimoji="1" lang="en-US" altLang="ja-JP" dirty="0" smtClean="0"/>
              <a:t>1/5</a:t>
            </a:r>
            <a:r>
              <a:rPr kumimoji="1" lang="ja-JP" altLang="en-US" dirty="0" smtClean="0"/>
              <a:t>と</a:t>
            </a:r>
            <a:r>
              <a:rPr kumimoji="1" lang="en-US" altLang="ja-JP" dirty="0" smtClean="0"/>
              <a:t>1/2,</a:t>
            </a:r>
            <a:r>
              <a:rPr kumimoji="1" lang="ja-JP" altLang="en-US" dirty="0" smtClean="0"/>
              <a:t>最小表示間隔「５」</a:t>
            </a:r>
            <a:endParaRPr kumimoji="1" lang="ja-JP" altLang="en-US" dirty="0"/>
          </a:p>
        </p:txBody>
      </p:sp>
      <p:pic>
        <p:nvPicPr>
          <p:cNvPr id="10" name="コンテンツ プレースホルダー 9"/>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457200" y="3550713"/>
            <a:ext cx="4038600" cy="2470575"/>
          </a:xfrm>
          <a:ln>
            <a:solidFill>
              <a:schemeClr val="tx2">
                <a:lumMod val="40000"/>
                <a:lumOff val="60000"/>
              </a:schemeClr>
            </a:solidFill>
          </a:ln>
        </p:spPr>
      </p:pic>
      <p:pic>
        <p:nvPicPr>
          <p:cNvPr id="11" name="コンテンツ プレースホルダー 10"/>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3550713"/>
            <a:ext cx="4038600" cy="2470575"/>
          </a:xfrm>
          <a:ln>
            <a:solidFill>
              <a:schemeClr val="tx2">
                <a:lumMod val="40000"/>
                <a:lumOff val="60000"/>
              </a:schemeClr>
            </a:solidFill>
          </a:ln>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37</a:t>
            </a:fld>
            <a:endParaRPr kumimoji="1" lang="ja-JP" altLang="en-US"/>
          </a:p>
        </p:txBody>
      </p:sp>
      <p:pic>
        <p:nvPicPr>
          <p:cNvPr id="14" name="図 1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276350" y="1974530"/>
            <a:ext cx="2400300" cy="1200150"/>
          </a:xfrm>
          <a:prstGeom prst="rect">
            <a:avLst/>
          </a:prstGeom>
        </p:spPr>
      </p:pic>
      <p:pic>
        <p:nvPicPr>
          <p:cNvPr id="15" name="図 1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467350" y="1974530"/>
            <a:ext cx="2400300" cy="1200150"/>
          </a:xfrm>
          <a:prstGeom prst="rect">
            <a:avLst/>
          </a:prstGeom>
        </p:spPr>
      </p:pic>
    </p:spTree>
    <p:extLst>
      <p:ext uri="{BB962C8B-B14F-4D97-AF65-F5344CB8AC3E}">
        <p14:creationId xmlns:p14="http://schemas.microsoft.com/office/powerpoint/2010/main" val="24950851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目盛点の大きさ、色を変えるには</a:t>
            </a:r>
            <a:endParaRPr kumimoji="1" lang="ja-JP" altLang="en-US" dirty="0"/>
          </a:p>
        </p:txBody>
      </p:sp>
      <p:pic>
        <p:nvPicPr>
          <p:cNvPr id="8" name="コンテンツ プレースホルダー 7"/>
          <p:cNvPicPr>
            <a:picLocks noGrp="1" noChangeAspect="1"/>
          </p:cNvPicPr>
          <p:nvPr>
            <p:ph sz="half" idx="1"/>
          </p:nvPr>
        </p:nvPicPr>
        <p:blipFill>
          <a:blip r:embed="rId2">
            <a:extLst>
              <a:ext uri="{28A0092B-C50C-407E-A947-70E740481C1C}">
                <a14:useLocalDpi xmlns:a14="http://schemas.microsoft.com/office/drawing/2010/main"/>
              </a:ext>
            </a:extLst>
          </a:blip>
          <a:stretch>
            <a:fillRect/>
          </a:stretch>
        </p:blipFill>
        <p:spPr>
          <a:xfrm>
            <a:off x="457200" y="2348404"/>
            <a:ext cx="4038600" cy="3367692"/>
          </a:xfrm>
        </p:spPr>
      </p:pic>
      <p:pic>
        <p:nvPicPr>
          <p:cNvPr id="9" name="コンテンツ プレースホルダー 8"/>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648200" y="2796962"/>
            <a:ext cx="4038600" cy="2470575"/>
          </a:xfrm>
          <a:ln>
            <a:solidFill>
              <a:schemeClr val="bg2">
                <a:lumMod val="75000"/>
              </a:schemeClr>
            </a:solidFill>
          </a:ln>
        </p:spPr>
      </p:pic>
      <p:sp>
        <p:nvSpPr>
          <p:cNvPr id="5" name="日付プレースホルダー 4"/>
          <p:cNvSpPr>
            <a:spLocks noGrp="1"/>
          </p:cNvSpPr>
          <p:nvPr>
            <p:ph type="dt" sz="half" idx="10"/>
          </p:nvPr>
        </p:nvSpPr>
        <p:spPr/>
        <p:txBody>
          <a:bodyPr/>
          <a:lstStyle/>
          <a:p>
            <a:fld id="{9798434E-498E-4171-99F5-5F4CDE8E0763}" type="datetime1">
              <a:rPr kumimoji="1" lang="ja-JP" altLang="en-US" smtClean="0"/>
              <a:t>2012/1/7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smtClean="0"/>
              <a:t>SystemKOMACO Jw_cad</a:t>
            </a:r>
            <a:endParaRPr kumimoji="1" lang="ja-JP" altLang="en-US"/>
          </a:p>
        </p:txBody>
      </p:sp>
      <p:sp>
        <p:nvSpPr>
          <p:cNvPr id="7" name="スライド番号プレースホルダー 6"/>
          <p:cNvSpPr>
            <a:spLocks noGrp="1"/>
          </p:cNvSpPr>
          <p:nvPr>
            <p:ph type="sldNum" sz="quarter" idx="12"/>
          </p:nvPr>
        </p:nvSpPr>
        <p:spPr/>
        <p:txBody>
          <a:bodyPr/>
          <a:lstStyle/>
          <a:p>
            <a:fld id="{82B4831A-C56B-49D2-9BB5-B9F4DC03246E}" type="slidenum">
              <a:rPr kumimoji="1" lang="ja-JP" altLang="en-US" smtClean="0"/>
              <a:t>38</a:t>
            </a:fld>
            <a:endParaRPr kumimoji="1" lang="ja-JP" altLang="en-US"/>
          </a:p>
        </p:txBody>
      </p:sp>
      <p:sp>
        <p:nvSpPr>
          <p:cNvPr id="10" name="角丸四角形 9"/>
          <p:cNvSpPr/>
          <p:nvPr/>
        </p:nvSpPr>
        <p:spPr>
          <a:xfrm>
            <a:off x="1187624" y="2564904"/>
            <a:ext cx="360040"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611560" y="3140968"/>
            <a:ext cx="1728192" cy="180000"/>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7037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ツールバーの表示・非表示を行う</a:t>
            </a:r>
            <a:endParaRPr kumimoji="1" lang="ja-JP" altLang="en-US" dirty="0"/>
          </a:p>
        </p:txBody>
      </p:sp>
      <p:pic>
        <p:nvPicPr>
          <p:cNvPr id="7" name="コンテンツ プレースホルダー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43227" y="1792560"/>
            <a:ext cx="7257546" cy="487680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39</a:t>
            </a:fld>
            <a:endParaRPr kumimoji="1" lang="ja-JP" altLang="en-US"/>
          </a:p>
        </p:txBody>
      </p:sp>
      <p:pic>
        <p:nvPicPr>
          <p:cNvPr id="8" name="図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23528" y="2343150"/>
            <a:ext cx="2276475" cy="1104900"/>
          </a:xfrm>
          <a:prstGeom prst="rect">
            <a:avLst/>
          </a:prstGeom>
        </p:spPr>
      </p:pic>
      <p:sp>
        <p:nvSpPr>
          <p:cNvPr id="9" name="角丸四角形 8"/>
          <p:cNvSpPr/>
          <p:nvPr/>
        </p:nvSpPr>
        <p:spPr>
          <a:xfrm>
            <a:off x="1989237" y="1988840"/>
            <a:ext cx="432048" cy="14401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323528" y="2362200"/>
            <a:ext cx="2276475" cy="21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p:cNvCxnSpPr>
            <a:stCxn id="9" idx="2"/>
          </p:cNvCxnSpPr>
          <p:nvPr/>
        </p:nvCxnSpPr>
        <p:spPr>
          <a:xfrm flipH="1">
            <a:off x="1461765" y="2132856"/>
            <a:ext cx="743496" cy="337344"/>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a:off x="1619672" y="2470200"/>
            <a:ext cx="1728192" cy="598760"/>
          </a:xfrm>
          <a:prstGeom prst="straightConnector1">
            <a:avLst/>
          </a:prstGeom>
          <a:ln w="19050">
            <a:solidFill>
              <a:srgbClr val="FF0000"/>
            </a:solidFill>
            <a:prstDash val="sys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5" name="テキスト ボックス 8"/>
          <p:cNvSpPr txBox="1"/>
          <p:nvPr/>
        </p:nvSpPr>
        <p:spPr>
          <a:xfrm>
            <a:off x="323528" y="1302668"/>
            <a:ext cx="8568952"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kumimoji="1" lang="ja-JP" altLang="en-US" dirty="0" smtClean="0"/>
              <a:t>左右ツールバーの表示・非表示は、</a:t>
            </a:r>
            <a:r>
              <a:rPr kumimoji="1" lang="en-US" altLang="ja-JP" dirty="0" smtClean="0"/>
              <a:t>[</a:t>
            </a:r>
            <a:r>
              <a:rPr kumimoji="1" lang="ja-JP" altLang="en-US" dirty="0" smtClean="0"/>
              <a:t>表示</a:t>
            </a:r>
            <a:r>
              <a:rPr kumimoji="1" lang="en-US" altLang="ja-JP" dirty="0" smtClean="0"/>
              <a:t>] ―</a:t>
            </a:r>
            <a:r>
              <a:rPr lang="ja-JP" altLang="en-US" dirty="0"/>
              <a:t> </a:t>
            </a:r>
            <a:r>
              <a:rPr lang="en-US" altLang="ja-JP" dirty="0" smtClean="0"/>
              <a:t>[</a:t>
            </a:r>
            <a:r>
              <a:rPr lang="ja-JP" altLang="en-US" dirty="0" smtClean="0"/>
              <a:t>ツールバー</a:t>
            </a:r>
            <a:r>
              <a:rPr lang="en-US" altLang="ja-JP" dirty="0" smtClean="0"/>
              <a:t>]</a:t>
            </a:r>
            <a:r>
              <a:rPr lang="ja-JP" altLang="en-US" dirty="0" smtClean="0"/>
              <a:t>の</a:t>
            </a:r>
            <a:r>
              <a:rPr lang="en-US" altLang="ja-JP" dirty="0" smtClean="0"/>
              <a:t>[</a:t>
            </a:r>
            <a:r>
              <a:rPr lang="ja-JP" altLang="en-US" dirty="0" smtClean="0"/>
              <a:t>ツールバーの表示</a:t>
            </a:r>
            <a:r>
              <a:rPr lang="en-US" altLang="ja-JP" dirty="0" smtClean="0"/>
              <a:t>]</a:t>
            </a:r>
            <a:r>
              <a:rPr lang="ja-JP" altLang="en-US" dirty="0" smtClean="0"/>
              <a:t>ダイアログボックスで行います。</a:t>
            </a:r>
            <a:endParaRPr kumimoji="1" lang="ja-JP" altLang="en-US" dirty="0"/>
          </a:p>
        </p:txBody>
      </p:sp>
      <p:sp>
        <p:nvSpPr>
          <p:cNvPr id="17" name="テキスト ボックス 16"/>
          <p:cNvSpPr txBox="1"/>
          <p:nvPr/>
        </p:nvSpPr>
        <p:spPr>
          <a:xfrm>
            <a:off x="1278000" y="5805264"/>
            <a:ext cx="65880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kumimoji="1" lang="ja-JP" altLang="en-US" dirty="0" smtClean="0">
                <a:solidFill>
                  <a:srgbClr val="FF0000"/>
                </a:solidFill>
              </a:rPr>
              <a:t>演習 </a:t>
            </a:r>
            <a:r>
              <a:rPr kumimoji="1" lang="ja-JP" altLang="en-US" dirty="0" smtClean="0"/>
              <a:t>各ツールバーのチェックボックス内✓をオン・オフし</a:t>
            </a:r>
            <a:r>
              <a:rPr kumimoji="1" lang="en-US" altLang="ja-JP" dirty="0" smtClean="0"/>
              <a:t>[OK]</a:t>
            </a:r>
            <a:r>
              <a:rPr kumimoji="1" lang="ja-JP" altLang="en-US" dirty="0" smtClean="0"/>
              <a:t>ボタンをクリックしてください。</a:t>
            </a:r>
            <a:r>
              <a:rPr lang="ja-JP" altLang="en-US" dirty="0" smtClean="0"/>
              <a:t>各</a:t>
            </a:r>
            <a:r>
              <a:rPr kumimoji="1" lang="ja-JP" altLang="en-US" dirty="0" smtClean="0"/>
              <a:t>ツールバーの動きを確認してください。</a:t>
            </a:r>
            <a:endParaRPr kumimoji="1" lang="ja-JP" altLang="en-US" dirty="0"/>
          </a:p>
        </p:txBody>
      </p:sp>
    </p:spTree>
    <p:extLst>
      <p:ext uri="{BB962C8B-B14F-4D97-AF65-F5344CB8AC3E}">
        <p14:creationId xmlns:p14="http://schemas.microsoft.com/office/powerpoint/2010/main" val="213155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Jw_cad</a:t>
            </a:r>
            <a:r>
              <a:rPr lang="ja-JP" altLang="en-US" dirty="0" smtClean="0"/>
              <a:t>をインストールする</a:t>
            </a:r>
            <a:endParaRPr kumimoji="1" lang="ja-JP" altLang="en-US" dirty="0"/>
          </a:p>
        </p:txBody>
      </p:sp>
      <p:pic>
        <p:nvPicPr>
          <p:cNvPr id="7" name="コンテンツ プレースホルダー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3087663" y="2780928"/>
            <a:ext cx="5804817" cy="3696072"/>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a:t>
            </a:fld>
            <a:endParaRPr kumimoji="1" lang="ja-JP" altLang="en-US"/>
          </a:p>
        </p:txBody>
      </p:sp>
      <p:pic>
        <p:nvPicPr>
          <p:cNvPr id="8" name="図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1520" y="1988840"/>
            <a:ext cx="4438650" cy="723900"/>
          </a:xfrm>
          <a:prstGeom prst="rect">
            <a:avLst/>
          </a:prstGeom>
          <a:ln w="28575">
            <a:solidFill>
              <a:schemeClr val="accent6"/>
            </a:solidFill>
          </a:ln>
        </p:spPr>
      </p:pic>
      <p:sp>
        <p:nvSpPr>
          <p:cNvPr id="9" name="テキスト ボックス 8"/>
          <p:cNvSpPr txBox="1"/>
          <p:nvPr/>
        </p:nvSpPr>
        <p:spPr>
          <a:xfrm>
            <a:off x="287075" y="1527738"/>
            <a:ext cx="820800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dirty="0" smtClean="0"/>
              <a:t>ダウンロードした</a:t>
            </a:r>
            <a:r>
              <a:rPr lang="en-US" altLang="ja-JP" dirty="0" smtClean="0"/>
              <a:t>Jw_cad</a:t>
            </a:r>
            <a:r>
              <a:rPr lang="ja-JP" altLang="en-US" dirty="0" smtClean="0"/>
              <a:t>のソフトウェアは実行形式の圧縮ファイルです。</a:t>
            </a:r>
            <a:endParaRPr kumimoji="1" lang="ja-JP" altLang="en-US" dirty="0"/>
          </a:p>
        </p:txBody>
      </p:sp>
      <p:sp>
        <p:nvSpPr>
          <p:cNvPr id="10" name="テキスト ボックス 9"/>
          <p:cNvSpPr txBox="1"/>
          <p:nvPr/>
        </p:nvSpPr>
        <p:spPr>
          <a:xfrm>
            <a:off x="251520" y="3284984"/>
            <a:ext cx="2736304" cy="175432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kumimoji="1" lang="ja-JP" altLang="en-US" dirty="0" smtClean="0"/>
              <a:t>初期設定では、</a:t>
            </a:r>
            <a:r>
              <a:rPr kumimoji="1" lang="en-US" altLang="ja-JP" dirty="0" smtClean="0"/>
              <a:t>C:\jww</a:t>
            </a:r>
            <a:r>
              <a:rPr kumimoji="1" lang="ja-JP" altLang="en-US" dirty="0" smtClean="0"/>
              <a:t>にインストールフォルダを作成し、インストールされます。このフォルダには、サンプル図面やよく使う図形が入っています。</a:t>
            </a:r>
            <a:endParaRPr kumimoji="1" lang="ja-JP" altLang="en-US" dirty="0"/>
          </a:p>
        </p:txBody>
      </p:sp>
      <p:sp>
        <p:nvSpPr>
          <p:cNvPr id="11" name="正方形/長方形 10"/>
          <p:cNvSpPr/>
          <p:nvPr/>
        </p:nvSpPr>
        <p:spPr>
          <a:xfrm>
            <a:off x="3131840" y="3654355"/>
            <a:ext cx="1259235" cy="14760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477086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建平：建具平面（１）</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40</a:t>
            </a:fld>
            <a:endParaRPr kumimoji="1" lang="ja-JP" altLang="en-US"/>
          </a:p>
        </p:txBody>
      </p:sp>
    </p:spTree>
    <p:extLst>
      <p:ext uri="{BB962C8B-B14F-4D97-AF65-F5344CB8AC3E}">
        <p14:creationId xmlns:p14="http://schemas.microsoft.com/office/powerpoint/2010/main" val="26236243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建平：建具平面（２）</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41</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2259010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建平：建具平面（３）</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42</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3537094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建平：建具平面（</a:t>
            </a:r>
            <a:r>
              <a:rPr kumimoji="1" lang="en-US" altLang="ja-JP" dirty="0" smtClean="0"/>
              <a:t>4</a:t>
            </a:r>
            <a:r>
              <a:rPr kumimoji="1"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43</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5129017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建断：建具断面（１）</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44</a:t>
            </a:fld>
            <a:endParaRPr kumimoji="1" lang="ja-JP" altLang="en-US"/>
          </a:p>
        </p:txBody>
      </p:sp>
    </p:spTree>
    <p:extLst>
      <p:ext uri="{BB962C8B-B14F-4D97-AF65-F5344CB8AC3E}">
        <p14:creationId xmlns:p14="http://schemas.microsoft.com/office/powerpoint/2010/main" val="10882971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建断：建具断面（</a:t>
            </a:r>
            <a:r>
              <a:rPr kumimoji="1" lang="en-US" altLang="ja-JP" dirty="0" smtClean="0"/>
              <a:t>2</a:t>
            </a:r>
            <a:r>
              <a:rPr kumimoji="1"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45</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3958662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建断：建具断面（</a:t>
            </a:r>
            <a:r>
              <a:rPr kumimoji="1" lang="en-US" altLang="ja-JP" dirty="0" smtClean="0"/>
              <a:t>3</a:t>
            </a:r>
            <a:r>
              <a:rPr kumimoji="1"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46</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32395270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建立：建具立面</a:t>
            </a:r>
            <a:r>
              <a:rPr lang="ja-JP" altLang="en-US" dirty="0"/>
              <a:t>（１）</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47</a:t>
            </a:fld>
            <a:endParaRPr kumimoji="1" lang="ja-JP" altLang="en-US"/>
          </a:p>
        </p:txBody>
      </p:sp>
      <p:pic>
        <p:nvPicPr>
          <p:cNvPr id="9" name="コンテンツ プレースホルダー 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529404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建立：建具立面</a:t>
            </a:r>
            <a:r>
              <a:rPr lang="ja-JP" altLang="en-US" dirty="0" smtClean="0"/>
              <a:t>（</a:t>
            </a:r>
            <a:r>
              <a:rPr lang="en-US" altLang="ja-JP" dirty="0" smtClean="0"/>
              <a:t>2</a:t>
            </a:r>
            <a:r>
              <a:rPr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48</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8615261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建立：建具立面</a:t>
            </a:r>
            <a:r>
              <a:rPr lang="ja-JP" altLang="en-US" dirty="0" smtClean="0"/>
              <a:t>（</a:t>
            </a:r>
            <a:r>
              <a:rPr lang="en-US" altLang="ja-JP" dirty="0" smtClean="0"/>
              <a:t>3</a:t>
            </a:r>
            <a:r>
              <a:rPr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49</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1105675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登録されているサンプル図面</a:t>
            </a:r>
            <a:endParaRPr kumimoji="1" lang="ja-JP" altLang="en-US" dirty="0"/>
          </a:p>
        </p:txBody>
      </p:sp>
      <p:pic>
        <p:nvPicPr>
          <p:cNvPr id="7" name="コンテンツ プレースホルダー 6"/>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65385" y="1600200"/>
            <a:ext cx="6213230" cy="4876800"/>
          </a:xfrm>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5</a:t>
            </a:fld>
            <a:endParaRPr kumimoji="1" lang="ja-JP" altLang="en-US"/>
          </a:p>
        </p:txBody>
      </p:sp>
    </p:spTree>
    <p:extLst>
      <p:ext uri="{BB962C8B-B14F-4D97-AF65-F5344CB8AC3E}">
        <p14:creationId xmlns:p14="http://schemas.microsoft.com/office/powerpoint/2010/main" val="39529996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建立：建具立面</a:t>
            </a:r>
            <a:r>
              <a:rPr lang="ja-JP" altLang="en-US" dirty="0" smtClean="0"/>
              <a:t>（</a:t>
            </a:r>
            <a:r>
              <a:rPr lang="en-US" altLang="ja-JP" dirty="0" smtClean="0"/>
              <a:t>4</a:t>
            </a:r>
            <a:r>
              <a:rPr lang="ja-JP" altLang="en-US" dirty="0" smtClean="0"/>
              <a:t>）</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50</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457200" y="1639013"/>
            <a:ext cx="8229600" cy="4799174"/>
          </a:xfrm>
        </p:spPr>
      </p:pic>
    </p:spTree>
    <p:extLst>
      <p:ext uri="{BB962C8B-B14F-4D97-AF65-F5344CB8AC3E}">
        <p14:creationId xmlns:p14="http://schemas.microsoft.com/office/powerpoint/2010/main" val="2481068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標準で登録されている図形：</a:t>
            </a:r>
            <a:r>
              <a:rPr kumimoji="1" lang="en-US" altLang="ja-JP" dirty="0" smtClean="0"/>
              <a:t>2.5D</a:t>
            </a:r>
            <a:r>
              <a:rPr kumimoji="1" lang="ja-JP" altLang="en-US" dirty="0" smtClean="0"/>
              <a:t>用</a:t>
            </a:r>
            <a:endParaRPr kumimoji="1" lang="ja-JP" altLang="en-US" dirty="0"/>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781300" y="3581400"/>
            <a:ext cx="3581400" cy="914400"/>
          </a:xfrm>
          <a:ln>
            <a:solidFill>
              <a:schemeClr val="bg2">
                <a:lumMod val="75000"/>
              </a:schemeClr>
            </a:solidFill>
          </a:ln>
        </p:spPr>
      </p:pic>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6</a:t>
            </a:fld>
            <a:endParaRPr kumimoji="1" lang="ja-JP" altLang="en-US"/>
          </a:p>
        </p:txBody>
      </p:sp>
    </p:spTree>
    <p:extLst>
      <p:ext uri="{BB962C8B-B14F-4D97-AF65-F5344CB8AC3E}">
        <p14:creationId xmlns:p14="http://schemas.microsoft.com/office/powerpoint/2010/main" val="1466853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標準で登録されている図形：車</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7</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66629" y="1600200"/>
            <a:ext cx="5210741" cy="4876800"/>
          </a:xfrm>
          <a:ln>
            <a:solidFill>
              <a:schemeClr val="bg2">
                <a:lumMod val="75000"/>
              </a:schemeClr>
            </a:solidFill>
          </a:ln>
        </p:spPr>
      </p:pic>
    </p:spTree>
    <p:extLst>
      <p:ext uri="{BB962C8B-B14F-4D97-AF65-F5344CB8AC3E}">
        <p14:creationId xmlns:p14="http://schemas.microsoft.com/office/powerpoint/2010/main" val="3071794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標準で登録されている図形：樹木</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8</a:t>
            </a:fld>
            <a:endParaRPr kumimoji="1" lang="ja-JP" altLang="en-US"/>
          </a:p>
        </p:txBody>
      </p:sp>
      <p:pic>
        <p:nvPicPr>
          <p:cNvPr id="7" name="コンテンツ プレースホルダー 6"/>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37006" y="1600200"/>
            <a:ext cx="5269988" cy="4876800"/>
          </a:xfrm>
          <a:ln>
            <a:solidFill>
              <a:schemeClr val="bg2">
                <a:lumMod val="75000"/>
              </a:schemeClr>
            </a:solidFill>
          </a:ln>
        </p:spPr>
      </p:pic>
    </p:spTree>
    <p:extLst>
      <p:ext uri="{BB962C8B-B14F-4D97-AF65-F5344CB8AC3E}">
        <p14:creationId xmlns:p14="http://schemas.microsoft.com/office/powerpoint/2010/main" val="278816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標準で登録されている図形：人物</a:t>
            </a:r>
            <a:endParaRPr kumimoji="1" lang="ja-JP" altLang="en-US" dirty="0"/>
          </a:p>
        </p:txBody>
      </p:sp>
      <p:sp>
        <p:nvSpPr>
          <p:cNvPr id="4" name="日付プレースホルダー 3"/>
          <p:cNvSpPr>
            <a:spLocks noGrp="1"/>
          </p:cNvSpPr>
          <p:nvPr>
            <p:ph type="dt" sz="half" idx="10"/>
          </p:nvPr>
        </p:nvSpPr>
        <p:spPr/>
        <p:txBody>
          <a:bodyPr/>
          <a:lstStyle/>
          <a:p>
            <a:fld id="{9674B84F-032A-4F43-8A7F-0A9F7C2E0497}" type="datetime1">
              <a:rPr kumimoji="1" lang="ja-JP" altLang="en-US" smtClean="0"/>
              <a:t>2012/1/7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SystemKOMACO Jw_cad</a:t>
            </a:r>
            <a:endParaRPr kumimoji="1" lang="ja-JP" altLang="en-US"/>
          </a:p>
        </p:txBody>
      </p:sp>
      <p:sp>
        <p:nvSpPr>
          <p:cNvPr id="6" name="スライド番号プレースホルダー 5"/>
          <p:cNvSpPr>
            <a:spLocks noGrp="1"/>
          </p:cNvSpPr>
          <p:nvPr>
            <p:ph type="sldNum" sz="quarter" idx="12"/>
          </p:nvPr>
        </p:nvSpPr>
        <p:spPr/>
        <p:txBody>
          <a:bodyPr/>
          <a:lstStyle/>
          <a:p>
            <a:fld id="{82B4831A-C56B-49D2-9BB5-B9F4DC03246E}" type="slidenum">
              <a:rPr kumimoji="1" lang="ja-JP" altLang="en-US" smtClean="0"/>
              <a:t>9</a:t>
            </a:fld>
            <a:endParaRPr kumimoji="1" lang="ja-JP" altLang="en-US"/>
          </a:p>
        </p:txBody>
      </p:sp>
      <p:pic>
        <p:nvPicPr>
          <p:cNvPr id="8" name="コンテンツ プレースホルダー 7"/>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946762" y="1600200"/>
            <a:ext cx="5250476" cy="4876800"/>
          </a:xfrm>
          <a:ln>
            <a:solidFill>
              <a:schemeClr val="bg2">
                <a:lumMod val="75000"/>
              </a:schemeClr>
            </a:solidFill>
          </a:ln>
        </p:spPr>
      </p:pic>
    </p:spTree>
    <p:extLst>
      <p:ext uri="{BB962C8B-B14F-4D97-AF65-F5344CB8AC3E}">
        <p14:creationId xmlns:p14="http://schemas.microsoft.com/office/powerpoint/2010/main" val="16693132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クラリティ">
  <a:themeElements>
    <a:clrScheme name="モジュール">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クラシック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クラリティ">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865</TotalTime>
  <Words>1089</Words>
  <Application>Microsoft Office PowerPoint</Application>
  <PresentationFormat>画面に合わせる (4:3)</PresentationFormat>
  <Paragraphs>250</Paragraphs>
  <Slides>50</Slides>
  <Notes>1</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クラリティ</vt:lpstr>
      <vt:lpstr>Jw_cad を使ってみよう</vt:lpstr>
      <vt:lpstr>Jw_cad （じぇいだぶりゅーきゃど）とは</vt:lpstr>
      <vt:lpstr>Jw_cadで扱えるファイル形式</vt:lpstr>
      <vt:lpstr>Jw_cadをインストールする</vt:lpstr>
      <vt:lpstr>登録されているサンプル図面</vt:lpstr>
      <vt:lpstr>標準で登録されている図形：2.5D用</vt:lpstr>
      <vt:lpstr>標準で登録されている図形：車</vt:lpstr>
      <vt:lpstr>標準で登録されている図形：樹木</vt:lpstr>
      <vt:lpstr>標準で登録されている図形：人物</vt:lpstr>
      <vt:lpstr>標準で登録されている図形：木造平面（900）</vt:lpstr>
      <vt:lpstr>標準で登録されている図形：木造平面（909）</vt:lpstr>
      <vt:lpstr>標準で登録されている図形：設備1</vt:lpstr>
      <vt:lpstr>標準で登録されている図形：設備2</vt:lpstr>
      <vt:lpstr>標準で登録されている図形：電気1</vt:lpstr>
      <vt:lpstr>標準で登録されている図形：電気2</vt:lpstr>
      <vt:lpstr>Jw_cadを起動させる</vt:lpstr>
      <vt:lpstr>Jw_cad 起動時の画面</vt:lpstr>
      <vt:lpstr>メニューバー：ファイル（F）</vt:lpstr>
      <vt:lpstr>メニューバー：[編集（E)]</vt:lpstr>
      <vt:lpstr>メニューバー：表示（V)</vt:lpstr>
      <vt:lpstr>メニューバー：[作図（D)]</vt:lpstr>
      <vt:lpstr>メニューバー：設定（S)</vt:lpstr>
      <vt:lpstr>メニューバー：[その他（A）]</vt:lpstr>
      <vt:lpstr>メニューバー：ヘルプ（H）</vt:lpstr>
      <vt:lpstr>線属性：線の色や種類</vt:lpstr>
      <vt:lpstr>ステータスバー</vt:lpstr>
      <vt:lpstr>基本設定：一般（１）</vt:lpstr>
      <vt:lpstr>基本設定：一般（２）</vt:lpstr>
      <vt:lpstr>基本設定：色・画面</vt:lpstr>
      <vt:lpstr>基本設定：線種</vt:lpstr>
      <vt:lpstr>基本設定：文字</vt:lpstr>
      <vt:lpstr>基本設定：AUTO</vt:lpstr>
      <vt:lpstr>基本設定：KEY</vt:lpstr>
      <vt:lpstr>基本設定：DXF・SXF・JWC</vt:lpstr>
      <vt:lpstr>設定：寸法設定</vt:lpstr>
      <vt:lpstr>軸・目盛・オフセット　設定 </vt:lpstr>
      <vt:lpstr>目盛1/5と1/2,最小表示間隔「５」</vt:lpstr>
      <vt:lpstr>目盛点の大きさ、色を変えるには</vt:lpstr>
      <vt:lpstr>ツールバーの表示・非表示を行う</vt:lpstr>
      <vt:lpstr>建平：建具平面（１）</vt:lpstr>
      <vt:lpstr>建平：建具平面（２）</vt:lpstr>
      <vt:lpstr>建平：建具平面（３）</vt:lpstr>
      <vt:lpstr>建平：建具平面（4）</vt:lpstr>
      <vt:lpstr>建断：建具断面（１）</vt:lpstr>
      <vt:lpstr>建断：建具断面（2）</vt:lpstr>
      <vt:lpstr>建断：建具断面（3）</vt:lpstr>
      <vt:lpstr>建立：建具立面（１）</vt:lpstr>
      <vt:lpstr>建立：建具立面（2）</vt:lpstr>
      <vt:lpstr>建立：建具立面（3）</vt:lpstr>
      <vt:lpstr>建立：建具立面（4）</vt:lpstr>
    </vt:vector>
  </TitlesOfParts>
  <Company>SystemKOMACO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Jw_cad を使ってみよう</dc:title>
  <dc:creator>SystemKOMACO(駒澤　勉)</dc:creator>
  <cp:lastModifiedBy>SystemKOMACO(駒澤　勉)</cp:lastModifiedBy>
  <cp:revision>59</cp:revision>
  <dcterms:created xsi:type="dcterms:W3CDTF">2011-10-03T06:38:48Z</dcterms:created>
  <dcterms:modified xsi:type="dcterms:W3CDTF">2012-01-07T08:09:39Z</dcterms:modified>
</cp:coreProperties>
</file>